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4"/>
  </p:notesMasterIdLst>
  <p:handoutMasterIdLst>
    <p:handoutMasterId r:id="rId35"/>
  </p:handoutMasterIdLst>
  <p:sldIdLst>
    <p:sldId id="296" r:id="rId2"/>
    <p:sldId id="319" r:id="rId3"/>
    <p:sldId id="320" r:id="rId4"/>
    <p:sldId id="301" r:id="rId5"/>
    <p:sldId id="298" r:id="rId6"/>
    <p:sldId id="297" r:id="rId7"/>
    <p:sldId id="302" r:id="rId8"/>
    <p:sldId id="321" r:id="rId9"/>
    <p:sldId id="271" r:id="rId10"/>
    <p:sldId id="276" r:id="rId11"/>
    <p:sldId id="274" r:id="rId12"/>
    <p:sldId id="275" r:id="rId13"/>
    <p:sldId id="277" r:id="rId14"/>
    <p:sldId id="306" r:id="rId15"/>
    <p:sldId id="307" r:id="rId16"/>
    <p:sldId id="308" r:id="rId17"/>
    <p:sldId id="283" r:id="rId18"/>
    <p:sldId id="310" r:id="rId19"/>
    <p:sldId id="311" r:id="rId20"/>
    <p:sldId id="312" r:id="rId21"/>
    <p:sldId id="313" r:id="rId22"/>
    <p:sldId id="314" r:id="rId23"/>
    <p:sldId id="315" r:id="rId24"/>
    <p:sldId id="316" r:id="rId25"/>
    <p:sldId id="281" r:id="rId26"/>
    <p:sldId id="282" r:id="rId27"/>
    <p:sldId id="284" r:id="rId28"/>
    <p:sldId id="317" r:id="rId29"/>
    <p:sldId id="318" r:id="rId30"/>
    <p:sldId id="285" r:id="rId31"/>
    <p:sldId id="287" r:id="rId32"/>
    <p:sldId id="309" r:id="rId33"/>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4660" autoAdjust="0"/>
  </p:normalViewPr>
  <p:slideViewPr>
    <p:cSldViewPr showGuides="1">
      <p:cViewPr varScale="1">
        <p:scale>
          <a:sx n="114" d="100"/>
          <a:sy n="114" d="100"/>
        </p:scale>
        <p:origin x="1410" y="9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2025/3/31</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2025/3/31</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前端：</a:t>
            </a:r>
            <a:r>
              <a:rPr lang="en-US" altLang="zh-TW" dirty="0"/>
              <a:t>Bootstrap</a:t>
            </a:r>
            <a:r>
              <a:rPr lang="zh-TW" altLang="en-US" dirty="0"/>
              <a:t>、</a:t>
            </a:r>
            <a:r>
              <a:rPr lang="en-US" altLang="zh-TW" dirty="0"/>
              <a:t>HTML</a:t>
            </a:r>
            <a:r>
              <a:rPr lang="zh-TW" altLang="en-US" dirty="0"/>
              <a:t>、</a:t>
            </a:r>
            <a:r>
              <a:rPr lang="en-US" altLang="zh-TW" dirty="0"/>
              <a:t>CSS</a:t>
            </a:r>
            <a:r>
              <a:rPr lang="zh-TW" altLang="en-US" dirty="0"/>
              <a:t>、</a:t>
            </a:r>
            <a:r>
              <a:rPr lang="en-US" altLang="zh-TW" dirty="0"/>
              <a:t>JavaScript</a:t>
            </a:r>
            <a:r>
              <a:rPr lang="zh-TW" altLang="en-US" dirty="0"/>
              <a:t>、</a:t>
            </a:r>
            <a:r>
              <a:rPr lang="en-US" altLang="zh-TW" dirty="0" err="1"/>
              <a:t>jquery</a:t>
            </a:r>
            <a:r>
              <a:rPr lang="zh-TW" altLang="en-US" dirty="0"/>
              <a:t>、</a:t>
            </a:r>
          </a:p>
          <a:p>
            <a:r>
              <a:rPr lang="zh-TW" altLang="en-US" dirty="0"/>
              <a:t>後端：</a:t>
            </a:r>
            <a:r>
              <a:rPr lang="en-US" altLang="zh-TW" dirty="0"/>
              <a:t>ASP.NET core MVC</a:t>
            </a:r>
            <a:r>
              <a:rPr lang="zh-TW" altLang="en-US" dirty="0"/>
              <a:t>、</a:t>
            </a:r>
            <a:r>
              <a:rPr lang="en-US" altLang="zh-TW" dirty="0"/>
              <a:t>LINQ</a:t>
            </a:r>
            <a:r>
              <a:rPr lang="zh-TW" altLang="en-US" dirty="0"/>
              <a:t>、</a:t>
            </a:r>
            <a:r>
              <a:rPr lang="en-US" altLang="zh-TW" dirty="0"/>
              <a:t>Entity Framework Core</a:t>
            </a:r>
            <a:r>
              <a:rPr lang="zh-TW" altLang="en-US" dirty="0"/>
              <a:t>、</a:t>
            </a:r>
            <a:r>
              <a:rPr lang="en-US" altLang="zh-TW" dirty="0"/>
              <a:t>Identity</a:t>
            </a:r>
            <a:r>
              <a:rPr lang="zh-TW" altLang="en-US" dirty="0"/>
              <a:t>、</a:t>
            </a:r>
            <a:r>
              <a:rPr lang="en-US" altLang="zh-TW" dirty="0" err="1"/>
              <a:t>SignalR</a:t>
            </a:r>
            <a:endParaRPr lang="en-US" altLang="zh-TW" dirty="0"/>
          </a:p>
          <a:p>
            <a:r>
              <a:rPr lang="zh-TW" altLang="en-US" dirty="0"/>
              <a:t>資料庫：</a:t>
            </a:r>
            <a:r>
              <a:rPr lang="en-US" altLang="zh-TW" dirty="0"/>
              <a:t>MSSQL</a:t>
            </a:r>
          </a:p>
          <a:p>
            <a:r>
              <a:rPr lang="zh-TW" altLang="en-US" dirty="0"/>
              <a:t>版控：</a:t>
            </a:r>
            <a:r>
              <a:rPr lang="en-US" altLang="zh-TW" dirty="0"/>
              <a:t>Git</a:t>
            </a:r>
            <a:r>
              <a:rPr lang="zh-TW" altLang="en-US" dirty="0"/>
              <a:t>、</a:t>
            </a:r>
            <a:r>
              <a:rPr lang="en-US" altLang="zh-TW"/>
              <a:t>GitHub</a:t>
            </a:r>
          </a:p>
          <a:p>
            <a:endParaRPr lang="en-US" altLang="zh-TW"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6</a:t>
            </a:fld>
            <a:endParaRPr lang="zh-TW" altLang="en-US"/>
          </a:p>
        </p:txBody>
      </p:sp>
    </p:spTree>
    <p:extLst>
      <p:ext uri="{BB962C8B-B14F-4D97-AF65-F5344CB8AC3E}">
        <p14:creationId xmlns:p14="http://schemas.microsoft.com/office/powerpoint/2010/main" val="665971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GameVerse</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4">
            <a:extLst>
              <a:ext uri="{FF2B5EF4-FFF2-40B4-BE49-F238E27FC236}">
                <a16:creationId xmlns:a16="http://schemas.microsoft.com/office/drawing/2014/main" id="{C772EAEE-6D62-45A6-A774-5E13746FF0A0}"/>
              </a:ext>
            </a:extLst>
          </p:cNvPr>
          <p:cNvSpPr>
            <a:spLocks noGrp="1"/>
          </p:cNvSpPr>
          <p:nvPr>
            <p:ph idx="1"/>
          </p:nvPr>
        </p:nvSpPr>
        <p:spPr>
          <a:xfrm>
            <a:off x="7329264" y="1268760"/>
            <a:ext cx="2376264" cy="4942580"/>
          </a:xfrm>
        </p:spPr>
        <p:txBody>
          <a:bodyPr>
            <a:normAutofit/>
          </a:bodyPr>
          <a:lstStyle/>
          <a:p>
            <a:r>
              <a:rPr lang="zh-TW" altLang="en-US" sz="2000" dirty="0"/>
              <a:t>熱賣商品：</a:t>
            </a:r>
            <a:endParaRPr lang="en-US" altLang="zh-TW" sz="2000" dirty="0"/>
          </a:p>
          <a:p>
            <a:pPr marL="361950" lvl="1" indent="0">
              <a:buNone/>
            </a:pPr>
            <a:r>
              <a:rPr lang="zh-TW" altLang="en-US" sz="1600" dirty="0"/>
              <a:t>展示近期熱賣商品</a:t>
            </a:r>
            <a:endParaRPr lang="en-US" altLang="zh-TW" sz="1600" dirty="0"/>
          </a:p>
          <a:p>
            <a:endParaRPr lang="en-US" altLang="zh-TW" sz="2000" dirty="0"/>
          </a:p>
          <a:p>
            <a:endParaRPr lang="en-US" altLang="zh-TW" sz="2000" dirty="0"/>
          </a:p>
          <a:p>
            <a:r>
              <a:rPr lang="zh-TW" altLang="en-US" sz="2000" dirty="0"/>
              <a:t>熱門看板：</a:t>
            </a:r>
            <a:endParaRPr lang="en-US" altLang="zh-TW" sz="2000" dirty="0"/>
          </a:p>
          <a:p>
            <a:pPr marL="361950" lvl="1" indent="0">
              <a:buNone/>
            </a:pPr>
            <a:r>
              <a:rPr lang="zh-TW" altLang="en-US" sz="1600" dirty="0"/>
              <a:t>依瀏覽數排序看板</a:t>
            </a:r>
            <a:endParaRPr lang="en-US" altLang="zh-TW" sz="1600" dirty="0"/>
          </a:p>
          <a:p>
            <a:endParaRPr lang="en-US" altLang="zh-TW" sz="2000" dirty="0"/>
          </a:p>
          <a:p>
            <a:endParaRPr lang="en-US" altLang="zh-TW" sz="2000" dirty="0"/>
          </a:p>
          <a:p>
            <a:r>
              <a:rPr lang="zh-TW" altLang="en-US" sz="2000" dirty="0"/>
              <a:t>置頂按鈕：</a:t>
            </a:r>
            <a:endParaRPr lang="en-US" altLang="zh-TW" sz="2000" dirty="0"/>
          </a:p>
          <a:p>
            <a:pPr marL="361950" lvl="1" indent="0">
              <a:buNone/>
            </a:pPr>
            <a:r>
              <a:rPr lang="zh-TW" altLang="en-US" sz="1600" dirty="0"/>
              <a:t>點擊後立即回到頁面最上方</a:t>
            </a:r>
            <a:endParaRPr lang="en-US" altLang="zh-TW" sz="1600" dirty="0"/>
          </a:p>
          <a:p>
            <a:endParaRPr lang="en-US" altLang="zh-TW" sz="2000" dirty="0"/>
          </a:p>
          <a:p>
            <a:endParaRPr lang="en-US" altLang="zh-TW" sz="2000" dirty="0"/>
          </a:p>
        </p:txBody>
      </p:sp>
      <p:pic>
        <p:nvPicPr>
          <p:cNvPr id="4" name="圖片 3">
            <a:extLst>
              <a:ext uri="{FF2B5EF4-FFF2-40B4-BE49-F238E27FC236}">
                <a16:creationId xmlns:a16="http://schemas.microsoft.com/office/drawing/2014/main" id="{382BE3DC-5B4C-4303-BDD8-8B0E07F313D6}"/>
              </a:ext>
            </a:extLst>
          </p:cNvPr>
          <p:cNvPicPr>
            <a:picLocks noChangeAspect="1"/>
          </p:cNvPicPr>
          <p:nvPr/>
        </p:nvPicPr>
        <p:blipFill rotWithShape="1">
          <a:blip r:embed="rId2"/>
          <a:srcRect/>
          <a:stretch/>
        </p:blipFill>
        <p:spPr>
          <a:xfrm>
            <a:off x="416496" y="332656"/>
            <a:ext cx="6753200" cy="2289487"/>
          </a:xfrm>
          <a:prstGeom prst="rect">
            <a:avLst/>
          </a:prstGeom>
        </p:spPr>
      </p:pic>
      <p:pic>
        <p:nvPicPr>
          <p:cNvPr id="8" name="圖片 7">
            <a:extLst>
              <a:ext uri="{FF2B5EF4-FFF2-40B4-BE49-F238E27FC236}">
                <a16:creationId xmlns:a16="http://schemas.microsoft.com/office/drawing/2014/main" id="{A8A800BA-1625-46FB-87E8-2468E269386D}"/>
              </a:ext>
            </a:extLst>
          </p:cNvPr>
          <p:cNvPicPr>
            <a:picLocks noChangeAspect="1"/>
          </p:cNvPicPr>
          <p:nvPr/>
        </p:nvPicPr>
        <p:blipFill rotWithShape="1">
          <a:blip r:embed="rId3"/>
          <a:srcRect l="15108" t="11776" r="790"/>
          <a:stretch/>
        </p:blipFill>
        <p:spPr>
          <a:xfrm>
            <a:off x="416496" y="2708920"/>
            <a:ext cx="6818964" cy="3874649"/>
          </a:xfrm>
          <a:prstGeom prst="rect">
            <a:avLst/>
          </a:prstGeom>
        </p:spPr>
      </p:pic>
      <p:sp>
        <p:nvSpPr>
          <p:cNvPr id="9" name="矩形 8">
            <a:extLst>
              <a:ext uri="{FF2B5EF4-FFF2-40B4-BE49-F238E27FC236}">
                <a16:creationId xmlns:a16="http://schemas.microsoft.com/office/drawing/2014/main" id="{C28B1A53-2D09-48F1-B381-192E5634D0AE}"/>
              </a:ext>
            </a:extLst>
          </p:cNvPr>
          <p:cNvSpPr/>
          <p:nvPr/>
        </p:nvSpPr>
        <p:spPr>
          <a:xfrm>
            <a:off x="6825208" y="5959312"/>
            <a:ext cx="410252" cy="566032"/>
          </a:xfrm>
          <a:prstGeom prst="rect">
            <a:avLst/>
          </a:prstGeom>
          <a:noFill/>
          <a:ln w="19050">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4EA10BA6-D84E-48FA-9143-A356CF273207}"/>
              </a:ext>
            </a:extLst>
          </p:cNvPr>
          <p:cNvCxnSpPr>
            <a:cxnSpLocks/>
            <a:stCxn id="9" idx="3"/>
          </p:cNvCxnSpPr>
          <p:nvPr/>
        </p:nvCxnSpPr>
        <p:spPr>
          <a:xfrm flipV="1">
            <a:off x="7235460" y="5959312"/>
            <a:ext cx="1173924" cy="283016"/>
          </a:xfrm>
          <a:prstGeom prst="bentConnector3">
            <a:avLst>
              <a:gd name="adj1" fmla="val 10002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570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新聞列表  </a:t>
            </a:r>
            <a:r>
              <a:rPr lang="en-US" altLang="zh-TW" dirty="0"/>
              <a:t>(</a:t>
            </a:r>
            <a:r>
              <a:rPr lang="en-US" altLang="zh-TW" dirty="0" err="1"/>
              <a:t>NewsList</a:t>
            </a:r>
            <a:r>
              <a:rPr lang="en-US" altLang="zh-TW" dirty="0"/>
              <a:t>)</a:t>
            </a:r>
            <a:r>
              <a:rPr lang="zh-TW" altLang="en-US" dirty="0"/>
              <a:t> </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新聞區導覽列：</a:t>
            </a:r>
            <a:endParaRPr lang="en-US" altLang="zh-TW" sz="2000" dirty="0"/>
          </a:p>
          <a:p>
            <a:pPr marL="361950" lvl="1" indent="0">
              <a:buNone/>
            </a:pPr>
            <a:r>
              <a:rPr lang="zh-TW" altLang="en-US" sz="1600" dirty="0"/>
              <a:t>點擊後立即搜索該分類新聞</a:t>
            </a:r>
            <a:endParaRPr lang="en-US" altLang="zh-TW" sz="1600" dirty="0"/>
          </a:p>
          <a:p>
            <a:pPr marL="361950" lvl="1" indent="0">
              <a:buNone/>
            </a:pPr>
            <a:r>
              <a:rPr lang="zh-TW" altLang="en-US" sz="1600" dirty="0"/>
              <a:t>搜索列可以輸入關鍵字快速查詢相關新聞</a:t>
            </a:r>
            <a:endParaRPr lang="en-US" altLang="zh-TW" sz="1600" dirty="0"/>
          </a:p>
          <a:p>
            <a:endParaRPr lang="en-US" altLang="zh-TW" sz="2000" dirty="0"/>
          </a:p>
          <a:p>
            <a:r>
              <a:rPr lang="zh-TW" altLang="en-US" sz="2000" dirty="0"/>
              <a:t>輪播圖：</a:t>
            </a:r>
            <a:endParaRPr lang="en-US" altLang="zh-TW" sz="2000" dirty="0"/>
          </a:p>
          <a:p>
            <a:pPr marL="361950" lvl="1" indent="0">
              <a:buNone/>
            </a:pPr>
            <a:r>
              <a:rPr lang="zh-TW" altLang="en-US" sz="1600" dirty="0"/>
              <a:t>播放最新資訊</a:t>
            </a:r>
            <a:endParaRPr lang="en-US" altLang="zh-TW" sz="1600" dirty="0"/>
          </a:p>
          <a:p>
            <a:endParaRPr lang="en-US" altLang="zh-TW" sz="2000" dirty="0"/>
          </a:p>
          <a:p>
            <a:r>
              <a:rPr lang="zh-TW" altLang="en-US" sz="2000" dirty="0"/>
              <a:t>新聞列表：</a:t>
            </a:r>
            <a:endParaRPr lang="en-US" altLang="zh-TW" sz="2000" dirty="0"/>
          </a:p>
          <a:p>
            <a:pPr marL="361950" lvl="1" indent="0">
              <a:buNone/>
            </a:pPr>
            <a:r>
              <a:rPr lang="zh-TW" altLang="en-US" sz="1600" dirty="0"/>
              <a:t>依照發布時間，以最新資訊開始閱覽</a:t>
            </a:r>
            <a:endParaRPr lang="zh-TW" altLang="en-US" sz="2000" dirty="0"/>
          </a:p>
        </p:txBody>
      </p:sp>
      <p:pic>
        <p:nvPicPr>
          <p:cNvPr id="3" name="圖片 2">
            <a:extLst>
              <a:ext uri="{FF2B5EF4-FFF2-40B4-BE49-F238E27FC236}">
                <a16:creationId xmlns:a16="http://schemas.microsoft.com/office/drawing/2014/main" id="{C0A562C1-BD0C-4623-8211-BD38F7784BE2}"/>
              </a:ext>
            </a:extLst>
          </p:cNvPr>
          <p:cNvPicPr>
            <a:picLocks noChangeAspect="1"/>
          </p:cNvPicPr>
          <p:nvPr/>
        </p:nvPicPr>
        <p:blipFill rotWithShape="1">
          <a:blip r:embed="rId2"/>
          <a:srcRect l="15835" t="21818" r="16669"/>
          <a:stretch/>
        </p:blipFill>
        <p:spPr>
          <a:xfrm>
            <a:off x="233422" y="1412776"/>
            <a:ext cx="6997133" cy="4536504"/>
          </a:xfrm>
          <a:prstGeom prst="rect">
            <a:avLst/>
          </a:prstGeom>
        </p:spPr>
      </p:pic>
    </p:spTree>
    <p:extLst>
      <p:ext uri="{BB962C8B-B14F-4D97-AF65-F5344CB8AC3E}">
        <p14:creationId xmlns:p14="http://schemas.microsoft.com/office/powerpoint/2010/main" val="197576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  </a:t>
            </a:r>
            <a:r>
              <a:rPr lang="en-US" altLang="zh-TW" dirty="0"/>
              <a:t>(News)</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2864768" y="764704"/>
            <a:ext cx="4176464" cy="396470"/>
          </a:xfrm>
        </p:spPr>
        <p:txBody>
          <a:bodyPr>
            <a:noAutofit/>
          </a:bodyPr>
          <a:lstStyle/>
          <a:p>
            <a:pPr marL="0" indent="0">
              <a:buNone/>
            </a:pPr>
            <a:r>
              <a:rPr lang="zh-TW" altLang="en-US" sz="2400" dirty="0"/>
              <a:t>顯示新聞詳細報導及相關影片</a:t>
            </a:r>
          </a:p>
        </p:txBody>
      </p:sp>
      <p:pic>
        <p:nvPicPr>
          <p:cNvPr id="3" name="圖片 2">
            <a:extLst>
              <a:ext uri="{FF2B5EF4-FFF2-40B4-BE49-F238E27FC236}">
                <a16:creationId xmlns:a16="http://schemas.microsoft.com/office/drawing/2014/main" id="{47830C76-E4FB-48BD-BA5A-EFBA3AA2F430}"/>
              </a:ext>
            </a:extLst>
          </p:cNvPr>
          <p:cNvPicPr>
            <a:picLocks noChangeAspect="1"/>
          </p:cNvPicPr>
          <p:nvPr/>
        </p:nvPicPr>
        <p:blipFill>
          <a:blip r:embed="rId2"/>
          <a:stretch>
            <a:fillRect/>
          </a:stretch>
        </p:blipFill>
        <p:spPr>
          <a:xfrm>
            <a:off x="1000336" y="1340768"/>
            <a:ext cx="7905328" cy="5092140"/>
          </a:xfrm>
          <a:prstGeom prst="rect">
            <a:avLst/>
          </a:prstGeom>
        </p:spPr>
      </p:pic>
      <p:pic>
        <p:nvPicPr>
          <p:cNvPr id="6" name="圖片 5">
            <a:extLst>
              <a:ext uri="{FF2B5EF4-FFF2-40B4-BE49-F238E27FC236}">
                <a16:creationId xmlns:a16="http://schemas.microsoft.com/office/drawing/2014/main" id="{2B661A85-6512-4DB4-B30C-19978682488F}"/>
              </a:ext>
            </a:extLst>
          </p:cNvPr>
          <p:cNvPicPr>
            <a:picLocks noChangeAspect="1"/>
          </p:cNvPicPr>
          <p:nvPr/>
        </p:nvPicPr>
        <p:blipFill>
          <a:blip r:embed="rId3"/>
          <a:stretch>
            <a:fillRect/>
          </a:stretch>
        </p:blipFill>
        <p:spPr>
          <a:xfrm>
            <a:off x="1000337" y="1340769"/>
            <a:ext cx="7905328" cy="5092140"/>
          </a:xfrm>
          <a:prstGeom prst="rect">
            <a:avLst/>
          </a:prstGeom>
        </p:spPr>
      </p:pic>
    </p:spTree>
    <p:extLst>
      <p:ext uri="{BB962C8B-B14F-4D97-AF65-F5344CB8AC3E}">
        <p14:creationId xmlns:p14="http://schemas.microsoft.com/office/powerpoint/2010/main" val="54096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 </a:t>
            </a:r>
            <a:r>
              <a:rPr lang="en-US" altLang="zh-TW" dirty="0"/>
              <a:t>(News)</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92319" y="1484784"/>
            <a:ext cx="2304256" cy="4942580"/>
          </a:xfrm>
        </p:spPr>
        <p:txBody>
          <a:bodyPr>
            <a:normAutofit/>
          </a:bodyPr>
          <a:lstStyle/>
          <a:p>
            <a:r>
              <a:rPr lang="zh-TW" altLang="en-US" sz="2000" dirty="0"/>
              <a:t>留言板：</a:t>
            </a:r>
            <a:endParaRPr lang="en-US" altLang="zh-TW" sz="1600" dirty="0"/>
          </a:p>
          <a:p>
            <a:pPr marL="361950" lvl="1" indent="0">
              <a:buNone/>
            </a:pPr>
            <a:r>
              <a:rPr lang="zh-TW" altLang="en-US" sz="1600" dirty="0"/>
              <a:t>使用者登入後可以進行留言討論</a:t>
            </a:r>
            <a:br>
              <a:rPr lang="en-US" altLang="zh-TW" sz="1600" dirty="0"/>
            </a:br>
            <a:br>
              <a:rPr lang="en-US" altLang="zh-TW" sz="1600" dirty="0"/>
            </a:br>
            <a:r>
              <a:rPr lang="zh-TW" altLang="en-US" sz="1600" dirty="0"/>
              <a:t>有設置字數限制，達到字數上限時外框會變色提示</a:t>
            </a:r>
            <a:endParaRPr lang="en-US" altLang="zh-TW" sz="1600" dirty="0"/>
          </a:p>
          <a:p>
            <a:pPr marL="361950" lvl="1" indent="0">
              <a:buNone/>
            </a:pPr>
            <a:endParaRPr lang="en-US" altLang="zh-TW" sz="2000" dirty="0"/>
          </a:p>
          <a:p>
            <a:r>
              <a:rPr lang="zh-TW" altLang="en-US" sz="2000" dirty="0"/>
              <a:t>相關新聞：</a:t>
            </a:r>
            <a:endParaRPr lang="en-US" altLang="zh-TW" sz="2000" dirty="0"/>
          </a:p>
          <a:p>
            <a:pPr marL="361950" lvl="1" indent="0">
              <a:buNone/>
            </a:pPr>
            <a:r>
              <a:rPr lang="zh-TW" altLang="en-US" sz="1600" dirty="0"/>
              <a:t>顯示出與該新聞相同遊戲或相同類型的其他新聞資訊</a:t>
            </a:r>
            <a:endParaRPr lang="en-US" altLang="zh-TW" sz="1600" dirty="0"/>
          </a:p>
        </p:txBody>
      </p:sp>
      <p:pic>
        <p:nvPicPr>
          <p:cNvPr id="10" name="圖片 9">
            <a:extLst>
              <a:ext uri="{FF2B5EF4-FFF2-40B4-BE49-F238E27FC236}">
                <a16:creationId xmlns:a16="http://schemas.microsoft.com/office/drawing/2014/main" id="{E6CEF89B-02BC-4C7F-8C40-053215A799C6}"/>
              </a:ext>
            </a:extLst>
          </p:cNvPr>
          <p:cNvPicPr>
            <a:picLocks noChangeAspect="1"/>
          </p:cNvPicPr>
          <p:nvPr/>
        </p:nvPicPr>
        <p:blipFill rotWithShape="1">
          <a:blip r:embed="rId2"/>
          <a:srcRect l="3478" t="2664" r="1364" b="1117"/>
          <a:stretch/>
        </p:blipFill>
        <p:spPr>
          <a:xfrm>
            <a:off x="251514" y="1484784"/>
            <a:ext cx="7127806" cy="4608512"/>
          </a:xfrm>
          <a:prstGeom prst="rect">
            <a:avLst/>
          </a:prstGeom>
        </p:spPr>
      </p:pic>
      <p:pic>
        <p:nvPicPr>
          <p:cNvPr id="13" name="圖片 12">
            <a:extLst>
              <a:ext uri="{FF2B5EF4-FFF2-40B4-BE49-F238E27FC236}">
                <a16:creationId xmlns:a16="http://schemas.microsoft.com/office/drawing/2014/main" id="{7057A59B-CF40-4008-9C50-B01E726CB4F3}"/>
              </a:ext>
            </a:extLst>
          </p:cNvPr>
          <p:cNvPicPr>
            <a:picLocks noChangeAspect="1"/>
          </p:cNvPicPr>
          <p:nvPr/>
        </p:nvPicPr>
        <p:blipFill rotWithShape="1">
          <a:blip r:embed="rId3"/>
          <a:srcRect l="3282" r="3282" b="53647"/>
          <a:stretch/>
        </p:blipFill>
        <p:spPr>
          <a:xfrm>
            <a:off x="251514" y="1484784"/>
            <a:ext cx="7127806" cy="2313115"/>
          </a:xfrm>
          <a:prstGeom prst="rect">
            <a:avLst/>
          </a:prstGeom>
        </p:spPr>
      </p:pic>
      <p:pic>
        <p:nvPicPr>
          <p:cNvPr id="14" name="圖片 13">
            <a:extLst>
              <a:ext uri="{FF2B5EF4-FFF2-40B4-BE49-F238E27FC236}">
                <a16:creationId xmlns:a16="http://schemas.microsoft.com/office/drawing/2014/main" id="{868A608E-7915-4A17-B079-2C5DD9A57609}"/>
              </a:ext>
            </a:extLst>
          </p:cNvPr>
          <p:cNvPicPr>
            <a:picLocks noChangeAspect="1"/>
          </p:cNvPicPr>
          <p:nvPr/>
        </p:nvPicPr>
        <p:blipFill rotWithShape="1">
          <a:blip r:embed="rId4"/>
          <a:srcRect l="3813" t="3422" r="3813" b="3422"/>
          <a:stretch/>
        </p:blipFill>
        <p:spPr>
          <a:xfrm>
            <a:off x="251514" y="1484784"/>
            <a:ext cx="7140805" cy="3670848"/>
          </a:xfrm>
          <a:prstGeom prst="rect">
            <a:avLst/>
          </a:prstGeom>
        </p:spPr>
      </p:pic>
    </p:spTree>
    <p:extLst>
      <p:ext uri="{BB962C8B-B14F-4D97-AF65-F5344CB8AC3E}">
        <p14:creationId xmlns:p14="http://schemas.microsoft.com/office/powerpoint/2010/main" val="78027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顯示所有專板　預設以人氣高低進行排序</a:t>
            </a:r>
            <a:endParaRPr lang="en-US" altLang="zh-TW" sz="1800" dirty="0"/>
          </a:p>
          <a:p>
            <a:r>
              <a:rPr lang="zh-TW" altLang="en-US" sz="1800" dirty="0"/>
              <a:t>使用者可透過</a:t>
            </a:r>
            <a:r>
              <a:rPr lang="en-US" altLang="zh-TW" sz="1800" dirty="0"/>
              <a:t>【</a:t>
            </a:r>
            <a:r>
              <a:rPr lang="zh-TW" altLang="en-US" sz="1800" dirty="0"/>
              <a:t>分類按鈕</a:t>
            </a:r>
            <a:r>
              <a:rPr lang="en-US" altLang="zh-TW" sz="1800" dirty="0"/>
              <a:t>】</a:t>
            </a:r>
            <a:r>
              <a:rPr lang="zh-TW" altLang="en-US" sz="1800" dirty="0"/>
              <a:t>或</a:t>
            </a:r>
            <a:r>
              <a:rPr lang="en-US" altLang="zh-TW" sz="1800" dirty="0"/>
              <a:t>【</a:t>
            </a:r>
            <a:r>
              <a:rPr lang="zh-TW" altLang="en-US" sz="1800" dirty="0"/>
              <a:t>搜尋看板</a:t>
            </a:r>
            <a:r>
              <a:rPr lang="en-US" altLang="zh-TW" sz="1800" dirty="0"/>
              <a:t>】</a:t>
            </a:r>
            <a:r>
              <a:rPr lang="zh-TW" altLang="en-US" sz="1800" dirty="0"/>
              <a:t>的方式尋找看板，點擊看板標題可進入看板首頁</a:t>
            </a:r>
            <a:endParaRPr lang="en-US" altLang="zh-TW" sz="1800" dirty="0"/>
          </a:p>
          <a:p>
            <a:r>
              <a:rPr lang="zh-TW" altLang="en-US" sz="1800" dirty="0"/>
              <a:t>右側會顯示　　使用者近期瀏覽過的看板紀錄以及最新成立看板</a:t>
            </a:r>
            <a:endParaRPr lang="en-US" altLang="zh-TW" sz="1800" dirty="0"/>
          </a:p>
          <a:p>
            <a:r>
              <a:rPr lang="zh-TW" altLang="en-US" sz="1800" dirty="0"/>
              <a:t>移動到超連結上會以綠色顯示</a:t>
            </a:r>
          </a:p>
        </p:txBody>
      </p:sp>
      <p:pic>
        <p:nvPicPr>
          <p:cNvPr id="5" name="圖片 4">
            <a:extLst>
              <a:ext uri="{FF2B5EF4-FFF2-40B4-BE49-F238E27FC236}">
                <a16:creationId xmlns:a16="http://schemas.microsoft.com/office/drawing/2014/main" id="{3AEA5362-6814-43D7-9C96-954C0446A57A}"/>
              </a:ext>
            </a:extLst>
          </p:cNvPr>
          <p:cNvPicPr>
            <a:picLocks noChangeAspect="1"/>
          </p:cNvPicPr>
          <p:nvPr/>
        </p:nvPicPr>
        <p:blipFill>
          <a:blip r:embed="rId2"/>
          <a:stretch>
            <a:fillRect/>
          </a:stretch>
        </p:blipFill>
        <p:spPr>
          <a:xfrm>
            <a:off x="272480" y="980728"/>
            <a:ext cx="7362323" cy="5041460"/>
          </a:xfrm>
          <a:prstGeom prst="rect">
            <a:avLst/>
          </a:prstGeom>
        </p:spPr>
      </p:pic>
    </p:spTree>
    <p:extLst>
      <p:ext uri="{BB962C8B-B14F-4D97-AF65-F5344CB8AC3E}">
        <p14:creationId xmlns:p14="http://schemas.microsoft.com/office/powerpoint/2010/main" val="2801340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看板首頁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zh-TW" altLang="en-US" sz="1800" dirty="0"/>
              <a:t>首頁顯示看板的介紹、熱門文章以及公告</a:t>
            </a:r>
            <a:endParaRPr lang="en-US" altLang="zh-TW" sz="1800" dirty="0"/>
          </a:p>
          <a:p>
            <a:r>
              <a:rPr lang="zh-TW" altLang="en-US" sz="1800" dirty="0"/>
              <a:t>登入後使用者可以在看板上發文以及搜尋文章</a:t>
            </a:r>
            <a:endParaRPr lang="en-US" altLang="zh-TW" sz="1800" dirty="0"/>
          </a:p>
          <a:p>
            <a:r>
              <a:rPr lang="zh-TW" altLang="en-US" sz="1800" dirty="0"/>
              <a:t>上排按鈕可進入文章列表，切換式的分頁</a:t>
            </a:r>
            <a:endParaRPr lang="en-US" altLang="zh-TW" sz="1800" dirty="0"/>
          </a:p>
          <a:p>
            <a:r>
              <a:rPr lang="zh-TW" altLang="en-US" sz="1800" dirty="0"/>
              <a:t>熱門文章會依照人氣顯示最多觀看數的</a:t>
            </a:r>
            <a:r>
              <a:rPr lang="en-US" altLang="zh-TW" sz="1800" dirty="0"/>
              <a:t>5</a:t>
            </a:r>
            <a:r>
              <a:rPr lang="zh-TW" altLang="en-US" sz="1800" dirty="0"/>
              <a:t>篇文章，點擊繼續閱讀可進入該文章頁面</a:t>
            </a:r>
            <a:endParaRPr lang="en-US" altLang="zh-TW" sz="1800" dirty="0"/>
          </a:p>
        </p:txBody>
      </p:sp>
      <p:pic>
        <p:nvPicPr>
          <p:cNvPr id="2" name="圖片 1">
            <a:extLst>
              <a:ext uri="{FF2B5EF4-FFF2-40B4-BE49-F238E27FC236}">
                <a16:creationId xmlns:a16="http://schemas.microsoft.com/office/drawing/2014/main" id="{55104E13-1418-490B-A7A0-6DD7BA92BA5A}"/>
              </a:ext>
            </a:extLst>
          </p:cNvPr>
          <p:cNvPicPr>
            <a:picLocks noChangeAspect="1"/>
          </p:cNvPicPr>
          <p:nvPr/>
        </p:nvPicPr>
        <p:blipFill>
          <a:blip r:embed="rId2"/>
          <a:stretch>
            <a:fillRect/>
          </a:stretch>
        </p:blipFill>
        <p:spPr>
          <a:xfrm>
            <a:off x="128464" y="817215"/>
            <a:ext cx="7146885" cy="4058724"/>
          </a:xfrm>
          <a:prstGeom prst="rect">
            <a:avLst/>
          </a:prstGeom>
        </p:spPr>
      </p:pic>
      <p:pic>
        <p:nvPicPr>
          <p:cNvPr id="4" name="圖片 3">
            <a:extLst>
              <a:ext uri="{FF2B5EF4-FFF2-40B4-BE49-F238E27FC236}">
                <a16:creationId xmlns:a16="http://schemas.microsoft.com/office/drawing/2014/main" id="{926C5A8F-030C-4A40-8935-1841007DB7E5}"/>
              </a:ext>
            </a:extLst>
          </p:cNvPr>
          <p:cNvPicPr>
            <a:picLocks noChangeAspect="1"/>
          </p:cNvPicPr>
          <p:nvPr/>
        </p:nvPicPr>
        <p:blipFill>
          <a:blip r:embed="rId3"/>
          <a:stretch>
            <a:fillRect/>
          </a:stretch>
        </p:blipFill>
        <p:spPr>
          <a:xfrm>
            <a:off x="1784648" y="3645024"/>
            <a:ext cx="5835124" cy="2935572"/>
          </a:xfrm>
          <a:prstGeom prst="rect">
            <a:avLst/>
          </a:prstGeom>
        </p:spPr>
      </p:pic>
    </p:spTree>
    <p:extLst>
      <p:ext uri="{BB962C8B-B14F-4D97-AF65-F5344CB8AC3E}">
        <p14:creationId xmlns:p14="http://schemas.microsoft.com/office/powerpoint/2010/main" val="3216625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文章列表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文章列表依然時間序顯示最新發布的文章，用</a:t>
            </a:r>
            <a:r>
              <a:rPr lang="en-US" altLang="zh-TW" sz="1800" dirty="0"/>
              <a:t>【</a:t>
            </a:r>
            <a:r>
              <a:rPr lang="zh-TW" altLang="en-US" sz="1800" dirty="0"/>
              <a:t>分類按鈕</a:t>
            </a:r>
            <a:r>
              <a:rPr lang="en-US" altLang="zh-TW" sz="1800" dirty="0"/>
              <a:t>】</a:t>
            </a:r>
            <a:r>
              <a:rPr lang="zh-TW" altLang="en-US" sz="1800" dirty="0"/>
              <a:t>或</a:t>
            </a:r>
            <a:r>
              <a:rPr lang="en-US" altLang="zh-TW" sz="1800" dirty="0"/>
              <a:t>【</a:t>
            </a:r>
            <a:r>
              <a:rPr lang="zh-TW" altLang="en-US" sz="1800" dirty="0"/>
              <a:t>搜尋文章</a:t>
            </a:r>
            <a:r>
              <a:rPr lang="en-US" altLang="zh-TW" sz="1800" dirty="0"/>
              <a:t>】</a:t>
            </a:r>
            <a:r>
              <a:rPr lang="zh-TW" altLang="en-US" sz="1800" dirty="0"/>
              <a:t>可篩選自己想找的文章</a:t>
            </a:r>
            <a:endParaRPr lang="en-US" altLang="zh-TW" sz="1800" dirty="0"/>
          </a:p>
          <a:p>
            <a:r>
              <a:rPr lang="zh-TW" altLang="en-US" sz="1800" dirty="0"/>
              <a:t>點擊標題或者封面圖片皆可進入文章頁面</a:t>
            </a:r>
            <a:endParaRPr lang="en-US" altLang="zh-TW" sz="1800" dirty="0"/>
          </a:p>
          <a:p>
            <a:r>
              <a:rPr lang="en-US" altLang="zh-TW" sz="1800" dirty="0"/>
              <a:t>Controller</a:t>
            </a:r>
            <a:r>
              <a:rPr lang="zh-TW" altLang="en-US" sz="1800" dirty="0"/>
              <a:t>以及</a:t>
            </a:r>
            <a:r>
              <a:rPr lang="en-US" altLang="zh-TW" sz="1800" dirty="0"/>
              <a:t>JS</a:t>
            </a:r>
            <a:r>
              <a:rPr lang="zh-TW" altLang="en-US" sz="1800" dirty="0"/>
              <a:t>去控制分類、上下一頁的按鈕，按照文章數傳入</a:t>
            </a:r>
            <a:r>
              <a:rPr lang="en-US" altLang="zh-TW" sz="1800" dirty="0"/>
              <a:t>page</a:t>
            </a:r>
            <a:r>
              <a:rPr lang="zh-TW" altLang="en-US" sz="1800" dirty="0"/>
              <a:t>等資料</a:t>
            </a:r>
            <a:endParaRPr lang="en-US" altLang="zh-TW" sz="1800" dirty="0"/>
          </a:p>
        </p:txBody>
      </p:sp>
      <p:pic>
        <p:nvPicPr>
          <p:cNvPr id="2" name="圖片 1">
            <a:extLst>
              <a:ext uri="{FF2B5EF4-FFF2-40B4-BE49-F238E27FC236}">
                <a16:creationId xmlns:a16="http://schemas.microsoft.com/office/drawing/2014/main" id="{14A2C8A3-FC8E-41CC-8E56-3B0A20C3D9B8}"/>
              </a:ext>
            </a:extLst>
          </p:cNvPr>
          <p:cNvPicPr>
            <a:picLocks noChangeAspect="1"/>
          </p:cNvPicPr>
          <p:nvPr/>
        </p:nvPicPr>
        <p:blipFill>
          <a:blip r:embed="rId2"/>
          <a:stretch>
            <a:fillRect/>
          </a:stretch>
        </p:blipFill>
        <p:spPr>
          <a:xfrm>
            <a:off x="36123" y="980728"/>
            <a:ext cx="7668981" cy="4968552"/>
          </a:xfrm>
          <a:prstGeom prst="rect">
            <a:avLst/>
          </a:prstGeom>
        </p:spPr>
      </p:pic>
    </p:spTree>
    <p:extLst>
      <p:ext uri="{BB962C8B-B14F-4D97-AF65-F5344CB8AC3E}">
        <p14:creationId xmlns:p14="http://schemas.microsoft.com/office/powerpoint/2010/main" val="227365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en-US" altLang="zh-TW" dirty="0" err="1"/>
              <a:t>SignalR</a:t>
            </a:r>
            <a:r>
              <a:rPr lang="en-US" altLang="zh-TW" dirty="0"/>
              <a:t> </a:t>
            </a:r>
            <a:r>
              <a:rPr lang="zh-TW" altLang="en-US" dirty="0"/>
              <a:t>聊天室</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文章列表右側顯示</a:t>
            </a:r>
            <a:r>
              <a:rPr lang="en-US" altLang="zh-TW" sz="1800" dirty="0"/>
              <a:t>【</a:t>
            </a:r>
            <a:r>
              <a:rPr lang="en-US" altLang="zh-TW" sz="1800" dirty="0" err="1"/>
              <a:t>SignalR</a:t>
            </a:r>
            <a:r>
              <a:rPr lang="en-US" altLang="zh-TW" sz="1800" dirty="0"/>
              <a:t>】</a:t>
            </a:r>
            <a:r>
              <a:rPr lang="zh-TW" altLang="en-US" sz="1800" dirty="0"/>
              <a:t>聊天室供使用者交流，未登入會以訪客顯示，反之以用戶名顯示</a:t>
            </a:r>
            <a:endParaRPr lang="en-US" altLang="zh-TW" sz="1800" dirty="0"/>
          </a:p>
          <a:p>
            <a:r>
              <a:rPr lang="zh-TW" altLang="en-US" sz="1800" dirty="0"/>
              <a:t>以</a:t>
            </a:r>
            <a:r>
              <a:rPr lang="en-US" altLang="zh-TW" sz="1800" dirty="0"/>
              <a:t>JavaScript</a:t>
            </a:r>
            <a:r>
              <a:rPr lang="zh-TW" altLang="en-US" sz="1800" dirty="0"/>
              <a:t>去控制聊天室傳輸訊息，超連結也會正常顯示，控制卷軸自動下拉移至最新的聊天訊息</a:t>
            </a:r>
            <a:endParaRPr lang="en-US" altLang="zh-TW" sz="1800" dirty="0"/>
          </a:p>
        </p:txBody>
      </p:sp>
      <p:pic>
        <p:nvPicPr>
          <p:cNvPr id="5" name="圖片 4">
            <a:extLst>
              <a:ext uri="{FF2B5EF4-FFF2-40B4-BE49-F238E27FC236}">
                <a16:creationId xmlns:a16="http://schemas.microsoft.com/office/drawing/2014/main" id="{08F7C18A-C8FD-4345-AE80-84E292C2697F}"/>
              </a:ext>
            </a:extLst>
          </p:cNvPr>
          <p:cNvPicPr>
            <a:picLocks noChangeAspect="1"/>
          </p:cNvPicPr>
          <p:nvPr/>
        </p:nvPicPr>
        <p:blipFill>
          <a:blip r:embed="rId2"/>
          <a:stretch>
            <a:fillRect/>
          </a:stretch>
        </p:blipFill>
        <p:spPr>
          <a:xfrm>
            <a:off x="1856656" y="1412776"/>
            <a:ext cx="2829320" cy="3801005"/>
          </a:xfrm>
          <a:prstGeom prst="rect">
            <a:avLst/>
          </a:prstGeom>
        </p:spPr>
      </p:pic>
    </p:spTree>
    <p:extLst>
      <p:ext uri="{BB962C8B-B14F-4D97-AF65-F5344CB8AC3E}">
        <p14:creationId xmlns:p14="http://schemas.microsoft.com/office/powerpoint/2010/main" val="7285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3F5015B-9D52-4DEB-B919-D9320D5F3E53}"/>
              </a:ext>
            </a:extLst>
          </p:cNvPr>
          <p:cNvPicPr>
            <a:picLocks noChangeAspect="1"/>
          </p:cNvPicPr>
          <p:nvPr/>
        </p:nvPicPr>
        <p:blipFill>
          <a:blip r:embed="rId2"/>
          <a:stretch>
            <a:fillRect/>
          </a:stretch>
        </p:blipFill>
        <p:spPr>
          <a:xfrm>
            <a:off x="128464" y="1304456"/>
            <a:ext cx="7295247" cy="4591846"/>
          </a:xfrm>
          <a:prstGeom prst="rect">
            <a:avLst/>
          </a:prstGeom>
        </p:spPr>
      </p:pic>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sp>
        <p:nvSpPr>
          <p:cNvPr id="14" name="內容版面配置區 5">
            <a:extLst>
              <a:ext uri="{FF2B5EF4-FFF2-40B4-BE49-F238E27FC236}">
                <a16:creationId xmlns:a16="http://schemas.microsoft.com/office/drawing/2014/main" id="{3587F161-FCB0-4DA5-A8C4-E1F814C996CF}"/>
              </a:ext>
            </a:extLst>
          </p:cNvPr>
          <p:cNvSpPr txBox="1">
            <a:spLocks/>
          </p:cNvSpPr>
          <p:nvPr/>
        </p:nvSpPr>
        <p:spPr>
          <a:xfrm>
            <a:off x="7533020" y="1758687"/>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15" name="矩形: 圓角 14">
            <a:extLst>
              <a:ext uri="{FF2B5EF4-FFF2-40B4-BE49-F238E27FC236}">
                <a16:creationId xmlns:a16="http://schemas.microsoft.com/office/drawing/2014/main" id="{794F0746-C8E4-4D6A-8494-65BEA2D28F77}"/>
              </a:ext>
            </a:extLst>
          </p:cNvPr>
          <p:cNvSpPr/>
          <p:nvPr/>
        </p:nvSpPr>
        <p:spPr>
          <a:xfrm>
            <a:off x="560512" y="2357522"/>
            <a:ext cx="1152128"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CEB7680-D248-4E21-A9D0-CAC89B696D07}"/>
              </a:ext>
            </a:extLst>
          </p:cNvPr>
          <p:cNvSpPr/>
          <p:nvPr/>
        </p:nvSpPr>
        <p:spPr>
          <a:xfrm>
            <a:off x="2101000" y="2515752"/>
            <a:ext cx="4868224" cy="337184"/>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D56ED96F-B3E4-4293-BB46-CBC72CD6E824}"/>
              </a:ext>
            </a:extLst>
          </p:cNvPr>
          <p:cNvSpPr txBox="1">
            <a:spLocks/>
          </p:cNvSpPr>
          <p:nvPr/>
        </p:nvSpPr>
        <p:spPr bwMode="ltGray">
          <a:xfrm>
            <a:off x="7531228" y="2617676"/>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文章資訊</a:t>
            </a:r>
          </a:p>
        </p:txBody>
      </p:sp>
      <p:sp>
        <p:nvSpPr>
          <p:cNvPr id="18" name="矩形: 圓角 17">
            <a:extLst>
              <a:ext uri="{FF2B5EF4-FFF2-40B4-BE49-F238E27FC236}">
                <a16:creationId xmlns:a16="http://schemas.microsoft.com/office/drawing/2014/main" id="{E98A1EFF-56B0-4663-9F90-B383A084E838}"/>
              </a:ext>
            </a:extLst>
          </p:cNvPr>
          <p:cNvSpPr/>
          <p:nvPr/>
        </p:nvSpPr>
        <p:spPr>
          <a:xfrm>
            <a:off x="2045772" y="3068960"/>
            <a:ext cx="5031463" cy="282734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B5AB4EB8-3658-426E-B8DF-A498B4A7BC92}"/>
              </a:ext>
            </a:extLst>
          </p:cNvPr>
          <p:cNvSpPr/>
          <p:nvPr/>
        </p:nvSpPr>
        <p:spPr>
          <a:xfrm>
            <a:off x="215766" y="1660293"/>
            <a:ext cx="5375097"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5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par>
                          <p:cTn id="28" fill="hold">
                            <p:stCondLst>
                              <p:cond delay="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animBg="1"/>
      <p:bldP spid="15" grpId="1" animBg="1"/>
      <p:bldP spid="16" grpId="0" animBg="1"/>
      <p:bldP spid="16" grpId="1" animBg="1"/>
      <p:bldP spid="17" grpId="0"/>
      <p:bldP spid="17" grpId="1"/>
      <p:bldP spid="18" grpId="0" animBg="1"/>
      <p:bldP spid="18" grpId="1" animBg="1"/>
      <p:bldP spid="19" grpId="0" animBg="1"/>
      <p:bldP spid="1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8578A11F-8804-419E-9AE4-4122BECD0540}"/>
              </a:ext>
            </a:extLst>
          </p:cNvPr>
          <p:cNvPicPr>
            <a:picLocks noChangeAspect="1"/>
          </p:cNvPicPr>
          <p:nvPr/>
        </p:nvPicPr>
        <p:blipFill>
          <a:blip r:embed="rId2"/>
          <a:stretch>
            <a:fillRect/>
          </a:stretch>
        </p:blipFill>
        <p:spPr>
          <a:xfrm>
            <a:off x="319763" y="1660293"/>
            <a:ext cx="6725589" cy="4553585"/>
          </a:xfrm>
          <a:prstGeom prst="rect">
            <a:avLst/>
          </a:prstGeom>
        </p:spPr>
      </p:pic>
      <p:sp>
        <p:nvSpPr>
          <p:cNvPr id="7" name="標題 2">
            <a:extLst>
              <a:ext uri="{FF2B5EF4-FFF2-40B4-BE49-F238E27FC236}">
                <a16:creationId xmlns:a16="http://schemas.microsoft.com/office/drawing/2014/main" id="{2B923221-A4E3-46C0-9C99-4D5571950D1D}"/>
              </a:ext>
            </a:extLst>
          </p:cNvPr>
          <p:cNvSpPr>
            <a:spLocks noGrp="1"/>
          </p:cNvSpPr>
          <p:nvPr>
            <p:ph type="title"/>
          </p:nvPr>
        </p:nvSpPr>
        <p:spPr>
          <a:xfrm>
            <a:off x="2828763" y="91552"/>
            <a:ext cx="4248472" cy="764704"/>
          </a:xfrm>
        </p:spPr>
        <p:txBody>
          <a:bodyPr/>
          <a:lstStyle/>
          <a:p>
            <a:r>
              <a:rPr lang="zh-TW" altLang="en-US" dirty="0"/>
              <a:t>文章頁面</a:t>
            </a:r>
          </a:p>
        </p:txBody>
      </p:sp>
      <p:sp>
        <p:nvSpPr>
          <p:cNvPr id="8" name="內容版面配置區 5">
            <a:extLst>
              <a:ext uri="{FF2B5EF4-FFF2-40B4-BE49-F238E27FC236}">
                <a16:creationId xmlns:a16="http://schemas.microsoft.com/office/drawing/2014/main" id="{4AEF341E-18D4-4C76-AA74-2E859A0DE1FC}"/>
              </a:ext>
            </a:extLst>
          </p:cNvPr>
          <p:cNvSpPr txBox="1">
            <a:spLocks/>
          </p:cNvSpPr>
          <p:nvPr/>
        </p:nvSpPr>
        <p:spPr>
          <a:xfrm>
            <a:off x="7413805" y="169034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9" name="矩形: 圓角 8">
            <a:extLst>
              <a:ext uri="{FF2B5EF4-FFF2-40B4-BE49-F238E27FC236}">
                <a16:creationId xmlns:a16="http://schemas.microsoft.com/office/drawing/2014/main" id="{CB411F34-FCD7-4B7E-A569-3B35291059C3}"/>
              </a:ext>
            </a:extLst>
          </p:cNvPr>
          <p:cNvSpPr/>
          <p:nvPr/>
        </p:nvSpPr>
        <p:spPr>
          <a:xfrm>
            <a:off x="632520" y="1733016"/>
            <a:ext cx="1872208" cy="3071467"/>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1" name="內容版面配置區 5">
            <a:extLst>
              <a:ext uri="{FF2B5EF4-FFF2-40B4-BE49-F238E27FC236}">
                <a16:creationId xmlns:a16="http://schemas.microsoft.com/office/drawing/2014/main" id="{56A76130-25B8-42C3-B770-5F774E9B955E}"/>
              </a:ext>
            </a:extLst>
          </p:cNvPr>
          <p:cNvSpPr txBox="1">
            <a:spLocks/>
          </p:cNvSpPr>
          <p:nvPr/>
        </p:nvSpPr>
        <p:spPr bwMode="ltGray">
          <a:xfrm>
            <a:off x="7413805" y="2584673"/>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留言資訊</a:t>
            </a:r>
          </a:p>
        </p:txBody>
      </p:sp>
      <p:sp>
        <p:nvSpPr>
          <p:cNvPr id="12" name="矩形: 圓角 11">
            <a:extLst>
              <a:ext uri="{FF2B5EF4-FFF2-40B4-BE49-F238E27FC236}">
                <a16:creationId xmlns:a16="http://schemas.microsoft.com/office/drawing/2014/main" id="{4C392E92-5729-413A-82B9-440DBF227DE5}"/>
              </a:ext>
            </a:extLst>
          </p:cNvPr>
          <p:cNvSpPr/>
          <p:nvPr/>
        </p:nvSpPr>
        <p:spPr>
          <a:xfrm>
            <a:off x="2988794" y="2996952"/>
            <a:ext cx="4088441"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409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1"/>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P spid="9" grpId="0" animBg="1"/>
      <p:bldP spid="9" grpId="1" animBg="1"/>
      <p:bldP spid="11" grpId="0"/>
      <p:bldP spid="11" grpId="1"/>
      <p:bldP spid="12" grpId="0" animBg="1"/>
      <p:bldP spid="1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服裝, 人員, 下巴, 人的臉孔 的圖片&#10;&#10;AI 產生的內容可能不正確。">
            <a:extLst>
              <a:ext uri="{FF2B5EF4-FFF2-40B4-BE49-F238E27FC236}">
                <a16:creationId xmlns:a16="http://schemas.microsoft.com/office/drawing/2014/main" id="{476E3AFE-474B-08BA-11AE-7E1940AA3700}"/>
              </a:ext>
            </a:extLst>
          </p:cNvPr>
          <p:cNvPicPr>
            <a:picLocks noChangeAspect="1"/>
          </p:cNvPicPr>
          <p:nvPr/>
        </p:nvPicPr>
        <p:blipFill>
          <a:blip r:embed="rId2">
            <a:extLst>
              <a:ext uri="{28A0092B-C50C-407E-A947-70E740481C1C}">
                <a14:useLocalDpi xmlns:a14="http://schemas.microsoft.com/office/drawing/2010/main" val="0"/>
              </a:ext>
            </a:extLst>
          </a:blip>
          <a:srcRect l="5684" t="7438" r="8291" b="21625"/>
          <a:stretch/>
        </p:blipFill>
        <p:spPr>
          <a:xfrm>
            <a:off x="4016895" y="1124592"/>
            <a:ext cx="1872209" cy="19856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圖片 7" descr="一張含有 人員, 人的臉孔, 眼鏡, 服裝 的圖片&#10;&#10;AI 產生的內容可能不正確。">
            <a:extLst>
              <a:ext uri="{FF2B5EF4-FFF2-40B4-BE49-F238E27FC236}">
                <a16:creationId xmlns:a16="http://schemas.microsoft.com/office/drawing/2014/main" id="{1A7AB822-F371-C6A7-3814-D56E2E810CE5}"/>
              </a:ext>
            </a:extLst>
          </p:cNvPr>
          <p:cNvPicPr>
            <a:picLocks noChangeAspect="1"/>
          </p:cNvPicPr>
          <p:nvPr/>
        </p:nvPicPr>
        <p:blipFill>
          <a:blip r:embed="rId3">
            <a:extLst>
              <a:ext uri="{28A0092B-C50C-407E-A947-70E740481C1C}">
                <a14:useLocalDpi xmlns:a14="http://schemas.microsoft.com/office/drawing/2010/main" val="0"/>
              </a:ext>
            </a:extLst>
          </a:blip>
          <a:srcRect l="44822" t="5250" r="3400" b="44903"/>
          <a:stretch/>
        </p:blipFill>
        <p:spPr>
          <a:xfrm>
            <a:off x="887123" y="1124744"/>
            <a:ext cx="1833629" cy="20285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圖片 9" descr="一張含有 人的臉孔, 人員, 眉毛, 下巴 的圖片&#10;&#10;AI 產生的內容可能不正確。">
            <a:extLst>
              <a:ext uri="{FF2B5EF4-FFF2-40B4-BE49-F238E27FC236}">
                <a16:creationId xmlns:a16="http://schemas.microsoft.com/office/drawing/2014/main" id="{BCE5B7FE-ED08-B1FE-D9C2-F5F426A15310}"/>
              </a:ext>
            </a:extLst>
          </p:cNvPr>
          <p:cNvPicPr>
            <a:picLocks noChangeAspect="1"/>
          </p:cNvPicPr>
          <p:nvPr/>
        </p:nvPicPr>
        <p:blipFill>
          <a:blip r:embed="rId4" cstate="print">
            <a:extLst>
              <a:ext uri="{28A0092B-C50C-407E-A947-70E740481C1C}">
                <a14:useLocalDpi xmlns:a14="http://schemas.microsoft.com/office/drawing/2010/main" val="0"/>
              </a:ext>
            </a:extLst>
          </a:blip>
          <a:srcRect l="138" t="5490" r="6340" b="-1682"/>
          <a:stretch/>
        </p:blipFill>
        <p:spPr>
          <a:xfrm>
            <a:off x="7185245" y="1124592"/>
            <a:ext cx="1872209" cy="20285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文字方塊 10">
            <a:extLst>
              <a:ext uri="{FF2B5EF4-FFF2-40B4-BE49-F238E27FC236}">
                <a16:creationId xmlns:a16="http://schemas.microsoft.com/office/drawing/2014/main" id="{CFDA34C3-64D6-84EB-972D-98F747558F36}"/>
              </a:ext>
            </a:extLst>
          </p:cNvPr>
          <p:cNvSpPr txBox="1"/>
          <p:nvPr/>
        </p:nvSpPr>
        <p:spPr>
          <a:xfrm>
            <a:off x="631180" y="3428341"/>
            <a:ext cx="2345514" cy="2672848"/>
          </a:xfrm>
          <a:prstGeom prst="rect">
            <a:avLst/>
          </a:prstGeom>
          <a:noFill/>
        </p:spPr>
        <p:txBody>
          <a:bodyPr wrap="none" rtlCol="0">
            <a:spAutoFit/>
          </a:bodyPr>
          <a:lstStyle/>
          <a:p>
            <a:pPr algn="ctr">
              <a:lnSpc>
                <a:spcPct val="150000"/>
              </a:lnSpc>
            </a:pPr>
            <a:r>
              <a:rPr lang="zh-TW" altLang="en-US" sz="2400" b="1" dirty="0">
                <a:solidFill>
                  <a:srgbClr val="FFC000"/>
                </a:solidFill>
              </a:rPr>
              <a:t>組長  許清彰</a:t>
            </a:r>
            <a:endParaRPr lang="en-US" altLang="zh-TW" sz="2400" b="1" dirty="0">
              <a:solidFill>
                <a:srgbClr val="FFC000"/>
              </a:solidFill>
            </a:endParaRPr>
          </a:p>
          <a:p>
            <a:pPr marL="285750" indent="-285750">
              <a:lnSpc>
                <a:spcPct val="150000"/>
              </a:lnSpc>
              <a:buFont typeface="Arial" panose="020B0604020202020204" pitchFamily="34" charset="0"/>
              <a:buChar char="•"/>
            </a:pPr>
            <a:r>
              <a:rPr lang="zh-TW" altLang="en-US" dirty="0">
                <a:solidFill>
                  <a:schemeClr val="bg1"/>
                </a:solidFill>
              </a:rPr>
              <a:t>商城、商品頁面</a:t>
            </a:r>
            <a:endParaRPr lang="en-US" altLang="zh-TW" dirty="0">
              <a:solidFill>
                <a:schemeClr val="bg1"/>
              </a:solidFill>
            </a:endParaRPr>
          </a:p>
          <a:p>
            <a:pPr marL="285750" indent="-285750">
              <a:lnSpc>
                <a:spcPct val="150000"/>
              </a:lnSpc>
              <a:buFont typeface="Arial" panose="020B0604020202020204" pitchFamily="34" charset="0"/>
              <a:buChar char="•"/>
            </a:pPr>
            <a:r>
              <a:rPr lang="zh-TW" altLang="en-US" dirty="0">
                <a:solidFill>
                  <a:schemeClr val="bg1"/>
                </a:solidFill>
              </a:rPr>
              <a:t>結帳畫面</a:t>
            </a:r>
            <a:endParaRPr lang="en-US" altLang="zh-TW" dirty="0">
              <a:solidFill>
                <a:schemeClr val="bg1"/>
              </a:solidFill>
            </a:endParaRPr>
          </a:p>
          <a:p>
            <a:pPr marL="285750" indent="-285750">
              <a:lnSpc>
                <a:spcPct val="150000"/>
              </a:lnSpc>
              <a:buFont typeface="Arial" panose="020B0604020202020204" pitchFamily="34" charset="0"/>
              <a:buChar char="•"/>
            </a:pPr>
            <a:r>
              <a:rPr lang="en-US" altLang="zh-TW" dirty="0">
                <a:solidFill>
                  <a:schemeClr val="bg1"/>
                </a:solidFill>
              </a:rPr>
              <a:t>GitHub</a:t>
            </a:r>
            <a:r>
              <a:rPr lang="zh-TW" altLang="en-US" dirty="0">
                <a:solidFill>
                  <a:schemeClr val="bg1"/>
                </a:solidFill>
              </a:rPr>
              <a:t>專案庫建置</a:t>
            </a:r>
            <a:endParaRPr lang="en-US" altLang="zh-TW" dirty="0">
              <a:solidFill>
                <a:schemeClr val="bg1"/>
              </a:solidFill>
            </a:endParaRPr>
          </a:p>
          <a:p>
            <a:pPr marL="285750" indent="-285750">
              <a:lnSpc>
                <a:spcPct val="150000"/>
              </a:lnSpc>
              <a:buFont typeface="Arial" panose="020B0604020202020204" pitchFamily="34" charset="0"/>
              <a:buChar char="•"/>
            </a:pPr>
            <a:r>
              <a:rPr lang="zh-TW" altLang="en-US" dirty="0">
                <a:solidFill>
                  <a:schemeClr val="bg1"/>
                </a:solidFill>
              </a:rPr>
              <a:t>資料表建立</a:t>
            </a:r>
            <a:endParaRPr lang="en-US" altLang="zh-TW" dirty="0">
              <a:solidFill>
                <a:schemeClr val="bg1"/>
              </a:solidFill>
            </a:endParaRPr>
          </a:p>
          <a:p>
            <a:pPr marL="285750" indent="-285750">
              <a:lnSpc>
                <a:spcPct val="150000"/>
              </a:lnSpc>
              <a:buFont typeface="Arial" panose="020B0604020202020204" pitchFamily="34" charset="0"/>
              <a:buChar char="•"/>
            </a:pPr>
            <a:r>
              <a:rPr lang="zh-TW" altLang="en-US" dirty="0">
                <a:solidFill>
                  <a:schemeClr val="bg1"/>
                </a:solidFill>
              </a:rPr>
              <a:t>企劃書整理</a:t>
            </a:r>
            <a:endParaRPr lang="zh-TW" altLang="en-US" dirty="0">
              <a:solidFill>
                <a:schemeClr val="tx1">
                  <a:lumMod val="75000"/>
                </a:schemeClr>
              </a:solidFill>
            </a:endParaRPr>
          </a:p>
        </p:txBody>
      </p:sp>
      <p:sp>
        <p:nvSpPr>
          <p:cNvPr id="12" name="文字方塊 11">
            <a:extLst>
              <a:ext uri="{FF2B5EF4-FFF2-40B4-BE49-F238E27FC236}">
                <a16:creationId xmlns:a16="http://schemas.microsoft.com/office/drawing/2014/main" id="{29E04A24-9E5E-A21E-2A7C-BE91533F5990}"/>
              </a:ext>
            </a:extLst>
          </p:cNvPr>
          <p:cNvSpPr txBox="1"/>
          <p:nvPr/>
        </p:nvSpPr>
        <p:spPr>
          <a:xfrm>
            <a:off x="4081606" y="3342530"/>
            <a:ext cx="1742785" cy="3318857"/>
          </a:xfrm>
          <a:prstGeom prst="rect">
            <a:avLst/>
          </a:prstGeom>
          <a:noFill/>
        </p:spPr>
        <p:txBody>
          <a:bodyPr wrap="none" rtlCol="0">
            <a:spAutoFit/>
          </a:bodyPr>
          <a:lstStyle/>
          <a:p>
            <a:pPr algn="ctr">
              <a:lnSpc>
                <a:spcPct val="150000"/>
              </a:lnSpc>
            </a:pPr>
            <a:r>
              <a:rPr lang="zh-TW" altLang="en-US" sz="2400" b="1" dirty="0">
                <a:solidFill>
                  <a:srgbClr val="FFC000"/>
                </a:solidFill>
              </a:rPr>
              <a:t>林楷紘</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討論區文章</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發文頁面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客服中心</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資料庫建置</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專題說明文件</a:t>
            </a:r>
            <a:endParaRPr lang="en-US" altLang="zh-TW" dirty="0">
              <a:solidFill>
                <a:schemeClr val="bg1"/>
              </a:solidFill>
            </a:endParaRPr>
          </a:p>
          <a:p>
            <a:pPr marL="285750" indent="-285750">
              <a:lnSpc>
                <a:spcPct val="150000"/>
              </a:lnSpc>
              <a:buFont typeface="Arial" panose="020B0604020202020204" pitchFamily="34" charset="0"/>
              <a:buChar char="•"/>
            </a:pPr>
            <a:endParaRPr lang="zh-TW" altLang="en-US" dirty="0">
              <a:solidFill>
                <a:schemeClr val="tx1">
                  <a:lumMod val="75000"/>
                </a:schemeClr>
              </a:solidFill>
            </a:endParaRPr>
          </a:p>
        </p:txBody>
      </p:sp>
      <p:sp>
        <p:nvSpPr>
          <p:cNvPr id="13" name="文字方塊 12">
            <a:extLst>
              <a:ext uri="{FF2B5EF4-FFF2-40B4-BE49-F238E27FC236}">
                <a16:creationId xmlns:a16="http://schemas.microsoft.com/office/drawing/2014/main" id="{94872D3D-52B6-8AA0-CC3B-65D633AC1060}"/>
              </a:ext>
            </a:extLst>
          </p:cNvPr>
          <p:cNvSpPr txBox="1"/>
          <p:nvPr/>
        </p:nvSpPr>
        <p:spPr>
          <a:xfrm>
            <a:off x="7134542" y="3318696"/>
            <a:ext cx="1973617" cy="2892138"/>
          </a:xfrm>
          <a:prstGeom prst="rect">
            <a:avLst/>
          </a:prstGeom>
          <a:noFill/>
        </p:spPr>
        <p:txBody>
          <a:bodyPr wrap="none" rtlCol="0">
            <a:spAutoFit/>
          </a:bodyPr>
          <a:lstStyle/>
          <a:p>
            <a:pPr algn="ctr">
              <a:lnSpc>
                <a:spcPct val="150000"/>
              </a:lnSpc>
            </a:pPr>
            <a:r>
              <a:rPr lang="zh-TW" altLang="en-US" sz="2400" b="1" dirty="0">
                <a:solidFill>
                  <a:srgbClr val="FFC000"/>
                </a:solidFill>
              </a:rPr>
              <a:t>紀皓騫</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首頁</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新聞區</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新聞文章</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網頁設計規劃、</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資料表設計</a:t>
            </a:r>
            <a:endParaRPr lang="zh-TW" altLang="en-US" dirty="0">
              <a:solidFill>
                <a:schemeClr val="tx1">
                  <a:lumMod val="75000"/>
                </a:schemeClr>
              </a:solidFill>
            </a:endParaRPr>
          </a:p>
        </p:txBody>
      </p:sp>
      <p:sp>
        <p:nvSpPr>
          <p:cNvPr id="14" name="標題 3">
            <a:extLst>
              <a:ext uri="{FF2B5EF4-FFF2-40B4-BE49-F238E27FC236}">
                <a16:creationId xmlns:a16="http://schemas.microsoft.com/office/drawing/2014/main" id="{FDCA51FA-B9F5-3E42-E13B-1950FA01E5C5}"/>
              </a:ext>
            </a:extLst>
          </p:cNvPr>
          <p:cNvSpPr txBox="1">
            <a:spLocks/>
          </p:cNvSpPr>
          <p:nvPr/>
        </p:nvSpPr>
        <p:spPr>
          <a:xfrm>
            <a:off x="632520" y="83684"/>
            <a:ext cx="8640960" cy="6810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a:lstStyle>
          <a:p>
            <a:r>
              <a:rPr lang="zh-TW" altLang="en-US"/>
              <a:t>小組分工</a:t>
            </a:r>
          </a:p>
        </p:txBody>
      </p:sp>
    </p:spTree>
    <p:extLst>
      <p:ext uri="{BB962C8B-B14F-4D97-AF65-F5344CB8AC3E}">
        <p14:creationId xmlns:p14="http://schemas.microsoft.com/office/powerpoint/2010/main" val="207485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a:xfrm>
            <a:off x="2828763" y="91552"/>
            <a:ext cx="4248472" cy="764704"/>
          </a:xfrm>
        </p:spPr>
        <p:txBody>
          <a:bodyPr/>
          <a:lstStyle/>
          <a:p>
            <a:r>
              <a:rPr lang="zh-TW" altLang="en-US" dirty="0"/>
              <a:t>文章編輯器</a:t>
            </a:r>
          </a:p>
        </p:txBody>
      </p:sp>
      <p:pic>
        <p:nvPicPr>
          <p:cNvPr id="27" name="圖片 26">
            <a:extLst>
              <a:ext uri="{FF2B5EF4-FFF2-40B4-BE49-F238E27FC236}">
                <a16:creationId xmlns:a16="http://schemas.microsoft.com/office/drawing/2014/main" id="{FA773D45-1716-47EE-9A56-2E6C8DD85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34" y="1700808"/>
            <a:ext cx="4429743" cy="4429743"/>
          </a:xfrm>
          <a:prstGeom prst="rect">
            <a:avLst/>
          </a:prstGeom>
        </p:spPr>
      </p:pic>
      <p:pic>
        <p:nvPicPr>
          <p:cNvPr id="29" name="圖片 28">
            <a:extLst>
              <a:ext uri="{FF2B5EF4-FFF2-40B4-BE49-F238E27FC236}">
                <a16:creationId xmlns:a16="http://schemas.microsoft.com/office/drawing/2014/main" id="{DB6947B0-05B4-4BE5-9C19-6EC4A96E7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024" y="1700808"/>
            <a:ext cx="4429743" cy="4429743"/>
          </a:xfrm>
          <a:prstGeom prst="rect">
            <a:avLst/>
          </a:prstGeom>
        </p:spPr>
      </p:pic>
    </p:spTree>
    <p:extLst>
      <p:ext uri="{BB962C8B-B14F-4D97-AF65-F5344CB8AC3E}">
        <p14:creationId xmlns:p14="http://schemas.microsoft.com/office/powerpoint/2010/main" val="3998043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客服頁面</a:t>
            </a:r>
          </a:p>
        </p:txBody>
      </p:sp>
      <p:pic>
        <p:nvPicPr>
          <p:cNvPr id="2" name="圖片 1">
            <a:extLst>
              <a:ext uri="{FF2B5EF4-FFF2-40B4-BE49-F238E27FC236}">
                <a16:creationId xmlns:a16="http://schemas.microsoft.com/office/drawing/2014/main" id="{BDBFC92F-5E7A-4B3A-AAD2-E4122EF20C5F}"/>
              </a:ext>
            </a:extLst>
          </p:cNvPr>
          <p:cNvPicPr>
            <a:picLocks noChangeAspect="1"/>
          </p:cNvPicPr>
          <p:nvPr/>
        </p:nvPicPr>
        <p:blipFill>
          <a:blip r:embed="rId2"/>
          <a:stretch>
            <a:fillRect/>
          </a:stretch>
        </p:blipFill>
        <p:spPr>
          <a:xfrm>
            <a:off x="272480" y="2060848"/>
            <a:ext cx="7584507" cy="3845558"/>
          </a:xfrm>
          <a:prstGeom prst="rect">
            <a:avLst/>
          </a:prstGeom>
        </p:spPr>
      </p:pic>
      <p:sp>
        <p:nvSpPr>
          <p:cNvPr id="13" name="內容版面配置區 5">
            <a:extLst>
              <a:ext uri="{FF2B5EF4-FFF2-40B4-BE49-F238E27FC236}">
                <a16:creationId xmlns:a16="http://schemas.microsoft.com/office/drawing/2014/main" id="{B92DAE92-9663-43AA-8265-7B909F8A0B1B}"/>
              </a:ext>
            </a:extLst>
          </p:cNvPr>
          <p:cNvSpPr txBox="1">
            <a:spLocks/>
          </p:cNvSpPr>
          <p:nvPr/>
        </p:nvSpPr>
        <p:spPr>
          <a:xfrm>
            <a:off x="272480" y="111651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問題類型</a:t>
            </a:r>
          </a:p>
        </p:txBody>
      </p:sp>
      <p:sp>
        <p:nvSpPr>
          <p:cNvPr id="24" name="內容版面配置區 5">
            <a:extLst>
              <a:ext uri="{FF2B5EF4-FFF2-40B4-BE49-F238E27FC236}">
                <a16:creationId xmlns:a16="http://schemas.microsoft.com/office/drawing/2014/main" id="{96596F1E-82EC-4819-84C7-82D1F07A17D7}"/>
              </a:ext>
            </a:extLst>
          </p:cNvPr>
          <p:cNvSpPr txBox="1">
            <a:spLocks/>
          </p:cNvSpPr>
          <p:nvPr/>
        </p:nvSpPr>
        <p:spPr bwMode="ltGray">
          <a:xfrm>
            <a:off x="2648331" y="1116514"/>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問題描述</a:t>
            </a:r>
          </a:p>
        </p:txBody>
      </p:sp>
      <p:sp>
        <p:nvSpPr>
          <p:cNvPr id="26" name="內容版面配置區 5">
            <a:extLst>
              <a:ext uri="{FF2B5EF4-FFF2-40B4-BE49-F238E27FC236}">
                <a16:creationId xmlns:a16="http://schemas.microsoft.com/office/drawing/2014/main" id="{060811F3-32A3-44A5-B766-58D5581657E8}"/>
              </a:ext>
            </a:extLst>
          </p:cNvPr>
          <p:cNvSpPr txBox="1">
            <a:spLocks/>
          </p:cNvSpPr>
          <p:nvPr/>
        </p:nvSpPr>
        <p:spPr bwMode="ltGray">
          <a:xfrm>
            <a:off x="5003128" y="1116514"/>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圖片類型</a:t>
            </a:r>
          </a:p>
        </p:txBody>
      </p:sp>
    </p:spTree>
    <p:extLst>
      <p:ext uri="{BB962C8B-B14F-4D97-AF65-F5344CB8AC3E}">
        <p14:creationId xmlns:p14="http://schemas.microsoft.com/office/powerpoint/2010/main" val="4099761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2650949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2" name="圖片 1">
            <a:extLst>
              <a:ext uri="{FF2B5EF4-FFF2-40B4-BE49-F238E27FC236}">
                <a16:creationId xmlns:a16="http://schemas.microsoft.com/office/drawing/2014/main" id="{8F6A2A02-1C47-4601-BAAB-BCC05FBCE11F}"/>
              </a:ext>
            </a:extLst>
          </p:cNvPr>
          <p:cNvPicPr>
            <a:picLocks noChangeAspect="1"/>
          </p:cNvPicPr>
          <p:nvPr/>
        </p:nvPicPr>
        <p:blipFill>
          <a:blip r:embed="rId2"/>
          <a:stretch>
            <a:fillRect/>
          </a:stretch>
        </p:blipFill>
        <p:spPr>
          <a:xfrm>
            <a:off x="272478" y="1264596"/>
            <a:ext cx="2462433" cy="4333654"/>
          </a:xfrm>
          <a:prstGeom prst="rect">
            <a:avLst/>
          </a:prstGeom>
        </p:spPr>
      </p:pic>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9" name="圖片 8">
            <a:extLst>
              <a:ext uri="{FF2B5EF4-FFF2-40B4-BE49-F238E27FC236}">
                <a16:creationId xmlns:a16="http://schemas.microsoft.com/office/drawing/2014/main" id="{7685C4F9-044B-46A8-A110-C5E2202395BA}"/>
              </a:ext>
            </a:extLst>
          </p:cNvPr>
          <p:cNvPicPr>
            <a:picLocks noChangeAspect="1"/>
          </p:cNvPicPr>
          <p:nvPr/>
        </p:nvPicPr>
        <p:blipFill>
          <a:blip r:embed="rId4"/>
          <a:stretch>
            <a:fillRect/>
          </a:stretch>
        </p:blipFill>
        <p:spPr>
          <a:xfrm>
            <a:off x="2731293" y="1268089"/>
            <a:ext cx="4535727" cy="3999017"/>
          </a:xfrm>
          <a:prstGeom prst="rect">
            <a:avLst/>
          </a:prstGeom>
        </p:spPr>
      </p:pic>
      <p:pic>
        <p:nvPicPr>
          <p:cNvPr id="5" name="圖片 4">
            <a:extLst>
              <a:ext uri="{FF2B5EF4-FFF2-40B4-BE49-F238E27FC236}">
                <a16:creationId xmlns:a16="http://schemas.microsoft.com/office/drawing/2014/main" id="{8DBECA12-2A49-4C8F-B6AA-89554033483F}"/>
              </a:ext>
            </a:extLst>
          </p:cNvPr>
          <p:cNvPicPr>
            <a:picLocks noChangeAspect="1"/>
          </p:cNvPicPr>
          <p:nvPr/>
        </p:nvPicPr>
        <p:blipFill>
          <a:blip r:embed="rId5"/>
          <a:stretch>
            <a:fillRect/>
          </a:stretch>
        </p:blipFill>
        <p:spPr>
          <a:xfrm>
            <a:off x="2133704" y="5226723"/>
            <a:ext cx="5134692" cy="371527"/>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a:extLst>
              <a:ext uri="{FF2B5EF4-FFF2-40B4-BE49-F238E27FC236}">
                <a16:creationId xmlns:a16="http://schemas.microsoft.com/office/drawing/2014/main" id="{786634BF-362E-931D-744A-FAA0C9C472CA}"/>
              </a:ext>
            </a:extLst>
          </p:cNvPr>
          <p:cNvSpPr/>
          <p:nvPr/>
        </p:nvSpPr>
        <p:spPr>
          <a:xfrm>
            <a:off x="2317411" y="1124744"/>
            <a:ext cx="1656184" cy="1656184"/>
          </a:xfrm>
          <a:prstGeom prst="ellipse">
            <a:avLst/>
          </a:prstGeom>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E0D18459-77FE-CA62-87EF-6A6716C004E1}"/>
              </a:ext>
            </a:extLst>
          </p:cNvPr>
          <p:cNvSpPr/>
          <p:nvPr/>
        </p:nvSpPr>
        <p:spPr>
          <a:xfrm>
            <a:off x="5932405" y="1124744"/>
            <a:ext cx="1656184" cy="1656184"/>
          </a:xfrm>
          <a:prstGeom prst="ellipse">
            <a:avLst/>
          </a:prstGeom>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F6456F3-E44D-2514-E449-76DA1EAF0671}"/>
              </a:ext>
            </a:extLst>
          </p:cNvPr>
          <p:cNvSpPr txBox="1"/>
          <p:nvPr/>
        </p:nvSpPr>
        <p:spPr>
          <a:xfrm>
            <a:off x="2158693" y="3284984"/>
            <a:ext cx="1973617" cy="2892138"/>
          </a:xfrm>
          <a:prstGeom prst="rect">
            <a:avLst/>
          </a:prstGeom>
          <a:noFill/>
        </p:spPr>
        <p:txBody>
          <a:bodyPr wrap="none" rtlCol="0">
            <a:spAutoFit/>
          </a:bodyPr>
          <a:lstStyle/>
          <a:p>
            <a:pPr algn="ctr">
              <a:lnSpc>
                <a:spcPct val="150000"/>
              </a:lnSpc>
            </a:pPr>
            <a:r>
              <a:rPr lang="zh-TW" altLang="en-US" sz="2400" b="1" dirty="0">
                <a:solidFill>
                  <a:srgbClr val="FFC000"/>
                </a:solidFill>
              </a:rPr>
              <a:t>熊偉誌</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登入／註冊頁面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個人頁面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設定頁面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系統架構圖</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資料表設計</a:t>
            </a:r>
            <a:endParaRPr lang="zh-TW" altLang="en-US" dirty="0">
              <a:solidFill>
                <a:schemeClr val="tx1">
                  <a:lumMod val="75000"/>
                </a:schemeClr>
              </a:solidFill>
            </a:endParaRPr>
          </a:p>
        </p:txBody>
      </p:sp>
      <p:sp>
        <p:nvSpPr>
          <p:cNvPr id="8" name="文字方塊 7">
            <a:extLst>
              <a:ext uri="{FF2B5EF4-FFF2-40B4-BE49-F238E27FC236}">
                <a16:creationId xmlns:a16="http://schemas.microsoft.com/office/drawing/2014/main" id="{0C075AA7-F0B4-A2D7-6107-270E9EF71884}"/>
              </a:ext>
            </a:extLst>
          </p:cNvPr>
          <p:cNvSpPr txBox="1"/>
          <p:nvPr/>
        </p:nvSpPr>
        <p:spPr>
          <a:xfrm>
            <a:off x="5581328" y="3284984"/>
            <a:ext cx="2358338" cy="2891817"/>
          </a:xfrm>
          <a:prstGeom prst="rect">
            <a:avLst/>
          </a:prstGeom>
          <a:noFill/>
        </p:spPr>
        <p:txBody>
          <a:bodyPr wrap="none" rtlCol="0">
            <a:spAutoFit/>
          </a:bodyPr>
          <a:lstStyle/>
          <a:p>
            <a:pPr algn="ctr">
              <a:lnSpc>
                <a:spcPct val="150000"/>
              </a:lnSpc>
            </a:pPr>
            <a:r>
              <a:rPr lang="zh-TW" altLang="en-US" sz="2400" b="1" dirty="0">
                <a:solidFill>
                  <a:srgbClr val="FFC000"/>
                </a:solidFill>
              </a:rPr>
              <a:t>廖士傑</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p>
          <a:p>
            <a:pPr>
              <a:lnSpc>
                <a:spcPts val="3600"/>
              </a:lnSpc>
              <a:buFont typeface="Wingdings" panose="05000000000000000000" pitchFamily="2" charset="2"/>
              <a:buChar char="l"/>
            </a:pP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p>
          <a:p>
            <a:pPr>
              <a:lnSpc>
                <a:spcPts val="3600"/>
              </a:lnSpc>
              <a:buFont typeface="Wingdings" panose="05000000000000000000" pitchFamily="2" charset="2"/>
              <a:buChar char="l"/>
            </a:pPr>
            <a:r>
              <a:rPr lang="zh-TW" altLang="en-US" dirty="0">
                <a:solidFill>
                  <a:schemeClr val="bg1"/>
                </a:solidFill>
              </a:rPr>
              <a:t>訂單紀錄功能</a:t>
            </a:r>
            <a:endParaRPr lang="en-US" altLang="zh-TW" dirty="0">
              <a:solidFill>
                <a:schemeClr val="bg1"/>
              </a:solidFill>
            </a:endParaRPr>
          </a:p>
          <a:p>
            <a:pPr>
              <a:lnSpc>
                <a:spcPts val="3600"/>
              </a:lnSpc>
              <a:buFont typeface="Wingdings" panose="05000000000000000000" pitchFamily="2" charset="2"/>
              <a:buChar char="l"/>
            </a:pPr>
            <a:r>
              <a:rPr lang="en-US" altLang="zh-TW" dirty="0" err="1">
                <a:solidFill>
                  <a:schemeClr val="bg1"/>
                </a:solidFill>
              </a:rPr>
              <a:t>signalR</a:t>
            </a:r>
            <a:r>
              <a:rPr lang="zh-TW" altLang="en-US" dirty="0">
                <a:solidFill>
                  <a:schemeClr val="bg1"/>
                </a:solidFill>
              </a:rPr>
              <a:t> 聊天室</a:t>
            </a:r>
            <a:endParaRPr lang="en-US" altLang="zh-TW" dirty="0">
              <a:solidFill>
                <a:schemeClr val="bg1"/>
              </a:solidFill>
            </a:endParaRPr>
          </a:p>
          <a:p>
            <a:pPr>
              <a:lnSpc>
                <a:spcPts val="3600"/>
              </a:lnSpc>
              <a:buFont typeface="Wingdings" panose="05000000000000000000" pitchFamily="2" charset="2"/>
              <a:buChar char="l"/>
            </a:pPr>
            <a:r>
              <a:rPr lang="en-US" altLang="zh-TW" dirty="0">
                <a:solidFill>
                  <a:schemeClr val="bg1"/>
                </a:solidFill>
              </a:rPr>
              <a:t>Login Check</a:t>
            </a:r>
            <a:endParaRPr lang="zh-TW" altLang="en-US" dirty="0">
              <a:solidFill>
                <a:schemeClr val="bg1"/>
              </a:solidFill>
            </a:endParaRPr>
          </a:p>
        </p:txBody>
      </p:sp>
      <p:sp>
        <p:nvSpPr>
          <p:cNvPr id="9" name="標題 3">
            <a:extLst>
              <a:ext uri="{FF2B5EF4-FFF2-40B4-BE49-F238E27FC236}">
                <a16:creationId xmlns:a16="http://schemas.microsoft.com/office/drawing/2014/main" id="{EC58C1F2-5E35-C980-ABB1-23DCBE91D28D}"/>
              </a:ext>
            </a:extLst>
          </p:cNvPr>
          <p:cNvSpPr txBox="1">
            <a:spLocks/>
          </p:cNvSpPr>
          <p:nvPr/>
        </p:nvSpPr>
        <p:spPr>
          <a:xfrm>
            <a:off x="632520" y="83684"/>
            <a:ext cx="8640960" cy="6810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a:lstStyle>
          <a:p>
            <a:r>
              <a:rPr lang="zh-TW" altLang="en-US"/>
              <a:t>小組分工</a:t>
            </a:r>
          </a:p>
        </p:txBody>
      </p:sp>
    </p:spTree>
    <p:extLst>
      <p:ext uri="{BB962C8B-B14F-4D97-AF65-F5344CB8AC3E}">
        <p14:creationId xmlns:p14="http://schemas.microsoft.com/office/powerpoint/2010/main" val="1766197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訂單紀錄清單</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fontScale="92500" lnSpcReduction="10000"/>
          </a:bodyPr>
          <a:lstStyle/>
          <a:p>
            <a:r>
              <a:rPr lang="zh-TW" altLang="en-US" sz="1800" dirty="0"/>
              <a:t>從商城導覽列進入</a:t>
            </a:r>
            <a:r>
              <a:rPr lang="en-US" altLang="zh-TW" sz="1800" dirty="0"/>
              <a:t>【</a:t>
            </a:r>
            <a:r>
              <a:rPr lang="zh-TW" altLang="en-US" sz="1800" dirty="0"/>
              <a:t>我的訂單</a:t>
            </a:r>
            <a:r>
              <a:rPr lang="en-US" altLang="zh-TW" sz="1800" dirty="0"/>
              <a:t>】</a:t>
            </a:r>
          </a:p>
          <a:p>
            <a:r>
              <a:rPr lang="zh-TW" altLang="en-US" sz="1800" dirty="0"/>
              <a:t>訂單紀錄會顯示使用者當前所有訂單的狀態，亦可以訂單編號去搜尋訂單</a:t>
            </a:r>
            <a:endParaRPr lang="en-US" altLang="zh-TW" sz="1800" dirty="0"/>
          </a:p>
          <a:p>
            <a:r>
              <a:rPr lang="zh-TW" altLang="en-US" sz="1800" dirty="0"/>
              <a:t>進度條會顯示訂單的進度，以及記錄進度的時間</a:t>
            </a:r>
            <a:endParaRPr lang="en-US" altLang="zh-TW" sz="1800" dirty="0"/>
          </a:p>
          <a:p>
            <a:r>
              <a:rPr lang="zh-TW" altLang="en-US" sz="1800" dirty="0"/>
              <a:t>點擊查看明細會彈出</a:t>
            </a:r>
            <a:r>
              <a:rPr lang="en-US" altLang="zh-TW" sz="1800" dirty="0"/>
              <a:t>Modal</a:t>
            </a:r>
            <a:r>
              <a:rPr lang="zh-TW" altLang="en-US" sz="1800" dirty="0"/>
              <a:t>視窗，可查看該訂單詳細的資訊</a:t>
            </a:r>
            <a:endParaRPr lang="en-US" altLang="zh-TW" sz="1800" dirty="0"/>
          </a:p>
          <a:p>
            <a:r>
              <a:rPr lang="zh-TW" altLang="en-US" sz="1800" dirty="0"/>
              <a:t>若還在</a:t>
            </a:r>
            <a:r>
              <a:rPr lang="en-US" altLang="zh-TW" sz="1800" dirty="0"/>
              <a:t>【</a:t>
            </a:r>
            <a:r>
              <a:rPr lang="zh-TW" altLang="en-US" sz="1800" dirty="0"/>
              <a:t>處理中</a:t>
            </a:r>
            <a:r>
              <a:rPr lang="en-US" altLang="zh-TW" sz="1800" dirty="0"/>
              <a:t>】</a:t>
            </a:r>
            <a:r>
              <a:rPr lang="zh-TW" altLang="en-US" sz="1800" dirty="0"/>
              <a:t>的訂單可以取消，並且會跳出確認視窗</a:t>
            </a:r>
          </a:p>
        </p:txBody>
      </p:sp>
      <p:pic>
        <p:nvPicPr>
          <p:cNvPr id="4" name="圖片 3">
            <a:extLst>
              <a:ext uri="{FF2B5EF4-FFF2-40B4-BE49-F238E27FC236}">
                <a16:creationId xmlns:a16="http://schemas.microsoft.com/office/drawing/2014/main" id="{FAED6CE1-C04C-4D0E-8EFC-AB597170BE22}"/>
              </a:ext>
            </a:extLst>
          </p:cNvPr>
          <p:cNvPicPr>
            <a:picLocks noChangeAspect="1"/>
          </p:cNvPicPr>
          <p:nvPr/>
        </p:nvPicPr>
        <p:blipFill>
          <a:blip r:embed="rId2"/>
          <a:stretch>
            <a:fillRect/>
          </a:stretch>
        </p:blipFill>
        <p:spPr>
          <a:xfrm>
            <a:off x="56456" y="1198419"/>
            <a:ext cx="7560840" cy="2158573"/>
          </a:xfrm>
          <a:prstGeom prst="rect">
            <a:avLst/>
          </a:prstGeom>
        </p:spPr>
      </p:pic>
      <p:pic>
        <p:nvPicPr>
          <p:cNvPr id="7" name="圖片 6">
            <a:extLst>
              <a:ext uri="{FF2B5EF4-FFF2-40B4-BE49-F238E27FC236}">
                <a16:creationId xmlns:a16="http://schemas.microsoft.com/office/drawing/2014/main" id="{2E09FC48-AD17-481C-98EB-361A4B7F0871}"/>
              </a:ext>
            </a:extLst>
          </p:cNvPr>
          <p:cNvPicPr>
            <a:picLocks noChangeAspect="1"/>
          </p:cNvPicPr>
          <p:nvPr/>
        </p:nvPicPr>
        <p:blipFill>
          <a:blip r:embed="rId3"/>
          <a:stretch>
            <a:fillRect/>
          </a:stretch>
        </p:blipFill>
        <p:spPr>
          <a:xfrm>
            <a:off x="416496" y="3303766"/>
            <a:ext cx="3283722" cy="2933546"/>
          </a:xfrm>
          <a:prstGeom prst="rect">
            <a:avLst/>
          </a:prstGeom>
        </p:spPr>
      </p:pic>
      <p:pic>
        <p:nvPicPr>
          <p:cNvPr id="8" name="圖片 7">
            <a:extLst>
              <a:ext uri="{FF2B5EF4-FFF2-40B4-BE49-F238E27FC236}">
                <a16:creationId xmlns:a16="http://schemas.microsoft.com/office/drawing/2014/main" id="{8AB82BBB-93E6-4B4B-93E6-EB443B742CE7}"/>
              </a:ext>
            </a:extLst>
          </p:cNvPr>
          <p:cNvPicPr>
            <a:picLocks noChangeAspect="1"/>
          </p:cNvPicPr>
          <p:nvPr/>
        </p:nvPicPr>
        <p:blipFill>
          <a:blip r:embed="rId4"/>
          <a:stretch>
            <a:fillRect/>
          </a:stretch>
        </p:blipFill>
        <p:spPr>
          <a:xfrm>
            <a:off x="3327593" y="4149080"/>
            <a:ext cx="4258269" cy="1343212"/>
          </a:xfrm>
          <a:prstGeom prst="rect">
            <a:avLst/>
          </a:prstGeom>
        </p:spPr>
      </p:pic>
    </p:spTree>
    <p:extLst>
      <p:ext uri="{BB962C8B-B14F-4D97-AF65-F5344CB8AC3E}">
        <p14:creationId xmlns:p14="http://schemas.microsoft.com/office/powerpoint/2010/main" val="122705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50000"/>
              </a:lnSpc>
              <a:buFont typeface="+mj-lt"/>
              <a:buAutoNum type="arabicPeriod"/>
            </a:pPr>
            <a:r>
              <a:rPr lang="zh-TW" altLang="en-US" sz="4000" dirty="0">
                <a:solidFill>
                  <a:schemeClr val="bg1"/>
                </a:solidFill>
              </a:rPr>
              <a:t>製作動機</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如何投入應用</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開發技術</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網站架構</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網站功能介紹 </a:t>
            </a:r>
            <a:r>
              <a:rPr lang="en-US" altLang="zh-TW" sz="4000" dirty="0">
                <a:solidFill>
                  <a:schemeClr val="bg1"/>
                </a:solidFill>
              </a:rPr>
              <a:t>&amp;</a:t>
            </a:r>
            <a:r>
              <a:rPr lang="zh-TW" altLang="en-US" sz="4000" dirty="0">
                <a:solidFill>
                  <a:schemeClr val="bg1"/>
                </a:solidFill>
              </a:rPr>
              <a:t> 實際</a:t>
            </a:r>
            <a:r>
              <a:rPr lang="en-US" altLang="zh-TW" sz="4000" dirty="0">
                <a:solidFill>
                  <a:schemeClr val="bg1"/>
                </a:solidFill>
              </a:rPr>
              <a:t>DEMO</a:t>
            </a:r>
          </a:p>
        </p:txBody>
      </p:sp>
    </p:spTree>
    <p:extLst>
      <p:ext uri="{BB962C8B-B14F-4D97-AF65-F5344CB8AC3E}">
        <p14:creationId xmlns:p14="http://schemas.microsoft.com/office/powerpoint/2010/main" val="354119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a:t>
            </a:r>
            <a:r>
              <a:rPr lang="en-US" altLang="zh-TW" dirty="0"/>
              <a:t>&amp;</a:t>
            </a:r>
            <a:r>
              <a:rPr lang="zh-TW" altLang="en-US" dirty="0"/>
              <a:t>目的</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
        <p:nvSpPr>
          <p:cNvPr id="2" name="六邊形 1">
            <a:extLst>
              <a:ext uri="{FF2B5EF4-FFF2-40B4-BE49-F238E27FC236}">
                <a16:creationId xmlns:a16="http://schemas.microsoft.com/office/drawing/2014/main" id="{E4D7DA72-BB95-2B2F-E6A9-7CDC7CF479C4}"/>
              </a:ext>
            </a:extLst>
          </p:cNvPr>
          <p:cNvSpPr/>
          <p:nvPr/>
        </p:nvSpPr>
        <p:spPr>
          <a:xfrm>
            <a:off x="3680450" y="4321409"/>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5" name="六邊形 4">
            <a:extLst>
              <a:ext uri="{FF2B5EF4-FFF2-40B4-BE49-F238E27FC236}">
                <a16:creationId xmlns:a16="http://schemas.microsoft.com/office/drawing/2014/main" id="{253940E6-543C-548C-6E91-2F4C8C17343A}"/>
              </a:ext>
            </a:extLst>
          </p:cNvPr>
          <p:cNvSpPr/>
          <p:nvPr/>
        </p:nvSpPr>
        <p:spPr>
          <a:xfrm>
            <a:off x="4520952" y="3840128"/>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6" name="六邊形 5">
            <a:extLst>
              <a:ext uri="{FF2B5EF4-FFF2-40B4-BE49-F238E27FC236}">
                <a16:creationId xmlns:a16="http://schemas.microsoft.com/office/drawing/2014/main" id="{DB9C9EA6-4835-E535-C528-B1206167FC9D}"/>
              </a:ext>
            </a:extLst>
          </p:cNvPr>
          <p:cNvSpPr/>
          <p:nvPr/>
        </p:nvSpPr>
        <p:spPr>
          <a:xfrm>
            <a:off x="5373308" y="4318640"/>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7" name="六邊形 6">
            <a:extLst>
              <a:ext uri="{FF2B5EF4-FFF2-40B4-BE49-F238E27FC236}">
                <a16:creationId xmlns:a16="http://schemas.microsoft.com/office/drawing/2014/main" id="{186BFC50-1388-20C9-1DF5-126DA3142D2F}"/>
              </a:ext>
            </a:extLst>
          </p:cNvPr>
          <p:cNvSpPr/>
          <p:nvPr/>
        </p:nvSpPr>
        <p:spPr>
          <a:xfrm>
            <a:off x="4520952" y="479715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2445151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5" name="橢圓 4">
            <a:extLst>
              <a:ext uri="{FF2B5EF4-FFF2-40B4-BE49-F238E27FC236}">
                <a16:creationId xmlns:a16="http://schemas.microsoft.com/office/drawing/2014/main" id="{7C28579E-2CF6-40CF-9542-E463454D835D}"/>
              </a:ext>
            </a:extLst>
          </p:cNvPr>
          <p:cNvSpPr/>
          <p:nvPr/>
        </p:nvSpPr>
        <p:spPr>
          <a:xfrm>
            <a:off x="550661" y="1855030"/>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3311" y="3575131"/>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8624" y="3495922"/>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3960982" y="3825044"/>
            <a:ext cx="2103384"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213839" y="1513809"/>
            <a:ext cx="3606394" cy="36004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941" y="4722096"/>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0804" y="2301443"/>
            <a:ext cx="1261432"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61479" y="1769047"/>
            <a:ext cx="798950" cy="6805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5781" y="3065253"/>
            <a:ext cx="1275906" cy="6775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3018" y="2296701"/>
            <a:ext cx="1261432" cy="677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ntity Framework Core With the Code First Approach in .Net Core Project |  by Enes Gür | The Startup | Medium">
            <a:extLst>
              <a:ext uri="{FF2B5EF4-FFF2-40B4-BE49-F238E27FC236}">
                <a16:creationId xmlns:a16="http://schemas.microsoft.com/office/drawing/2014/main" id="{F3A5EB31-EC7B-4C53-82B5-482EC166007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00803" y="3825044"/>
            <a:ext cx="1261432" cy="606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INQ API in C#. Language-Integrated Query (LINQ) is a… | by Sankhadip  Samanta | Medium">
            <a:extLst>
              <a:ext uri="{FF2B5EF4-FFF2-40B4-BE49-F238E27FC236}">
                <a16:creationId xmlns:a16="http://schemas.microsoft.com/office/drawing/2014/main" id="{8C72C117-71A7-40CE-9A0B-0F53A058D44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00804" y="3054974"/>
            <a:ext cx="1261432" cy="67749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86116F94-619B-41DE-BF83-4DB88CFBE954}"/>
              </a:ext>
            </a:extLst>
          </p:cNvPr>
          <p:cNvSpPr/>
          <p:nvPr/>
        </p:nvSpPr>
        <p:spPr>
          <a:xfrm>
            <a:off x="1425692" y="2056560"/>
            <a:ext cx="1214286" cy="389497"/>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sz="2800" b="1" dirty="0">
                <a:solidFill>
                  <a:schemeClr val="tx1"/>
                </a:solidFill>
              </a:rPr>
              <a:t>前端</a:t>
            </a:r>
          </a:p>
        </p:txBody>
      </p:sp>
      <p:sp>
        <p:nvSpPr>
          <p:cNvPr id="22" name="矩形: 圓角 21">
            <a:extLst>
              <a:ext uri="{FF2B5EF4-FFF2-40B4-BE49-F238E27FC236}">
                <a16:creationId xmlns:a16="http://schemas.microsoft.com/office/drawing/2014/main" id="{599373DA-85B1-4D43-99E7-AC14693F6E6D}"/>
              </a:ext>
            </a:extLst>
          </p:cNvPr>
          <p:cNvSpPr/>
          <p:nvPr/>
        </p:nvSpPr>
        <p:spPr>
          <a:xfrm>
            <a:off x="7339114" y="1701285"/>
            <a:ext cx="1214286" cy="43840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sz="2800" b="1" dirty="0">
                <a:solidFill>
                  <a:schemeClr val="tx1"/>
                </a:solidFill>
              </a:rPr>
              <a:t>後端</a:t>
            </a:r>
          </a:p>
        </p:txBody>
      </p:sp>
      <p:sp>
        <p:nvSpPr>
          <p:cNvPr id="23" name="矩形: 圓角 22">
            <a:extLst>
              <a:ext uri="{FF2B5EF4-FFF2-40B4-BE49-F238E27FC236}">
                <a16:creationId xmlns:a16="http://schemas.microsoft.com/office/drawing/2014/main" id="{43DDDDCC-A343-404A-8E59-4D01D63D6855}"/>
              </a:ext>
            </a:extLst>
          </p:cNvPr>
          <p:cNvSpPr/>
          <p:nvPr/>
        </p:nvSpPr>
        <p:spPr>
          <a:xfrm>
            <a:off x="4469698" y="1027967"/>
            <a:ext cx="1008112" cy="53119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sz="2800" b="1" dirty="0">
                <a:solidFill>
                  <a:schemeClr val="tx1"/>
                </a:solidFill>
              </a:rPr>
              <a:t>版控</a:t>
            </a:r>
          </a:p>
        </p:txBody>
      </p:sp>
      <p:sp>
        <p:nvSpPr>
          <p:cNvPr id="24" name="矩形: 圓角 23">
            <a:extLst>
              <a:ext uri="{FF2B5EF4-FFF2-40B4-BE49-F238E27FC236}">
                <a16:creationId xmlns:a16="http://schemas.microsoft.com/office/drawing/2014/main" id="{C71A675A-8BD4-4349-8243-41A0293F176D}"/>
              </a:ext>
            </a:extLst>
          </p:cNvPr>
          <p:cNvSpPr/>
          <p:nvPr/>
        </p:nvSpPr>
        <p:spPr>
          <a:xfrm>
            <a:off x="4315728" y="4006399"/>
            <a:ext cx="1393891" cy="534343"/>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sz="2800" b="1" dirty="0">
                <a:solidFill>
                  <a:schemeClr val="tx1"/>
                </a:solidFill>
              </a:rPr>
              <a:t>資料庫</a:t>
            </a:r>
          </a:p>
        </p:txBody>
      </p:sp>
      <p:pic>
        <p:nvPicPr>
          <p:cNvPr id="8" name="Picture 6" descr="深入Git：index 檔案| Titangene Blog">
            <a:extLst>
              <a:ext uri="{FF2B5EF4-FFF2-40B4-BE49-F238E27FC236}">
                <a16:creationId xmlns:a16="http://schemas.microsoft.com/office/drawing/2014/main" id="{3B49F9B4-C58A-45C6-87D8-832875FE3D6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55517" y="1865408"/>
            <a:ext cx="927843" cy="487866"/>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DA73AB91-367A-47A9-B877-A443BCEC20E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56535" y="2647587"/>
            <a:ext cx="1352600" cy="756416"/>
          </a:xfrm>
          <a:prstGeom prst="rect">
            <a:avLst/>
          </a:prstGeom>
        </p:spPr>
      </p:pic>
    </p:spTree>
    <p:extLst>
      <p:ext uri="{BB962C8B-B14F-4D97-AF65-F5344CB8AC3E}">
        <p14:creationId xmlns:p14="http://schemas.microsoft.com/office/powerpoint/2010/main" val="26888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par>
                                <p:cTn id="8" presetID="10" presetClass="entr" presetSubtype="0" fill="hold" nodeType="withEffect">
                                  <p:stCondLst>
                                    <p:cond delay="0"/>
                                  </p:stCondLst>
                                  <p:childTnLst>
                                    <p:set>
                                      <p:cBhvr>
                                        <p:cTn id="9" dur="1" fill="hold">
                                          <p:stCondLst>
                                            <p:cond delay="0"/>
                                          </p:stCondLst>
                                        </p:cTn>
                                        <p:tgtEl>
                                          <p:spTgt spid="1034"/>
                                        </p:tgtEl>
                                        <p:attrNameLst>
                                          <p:attrName>style.visibility</p:attrName>
                                        </p:attrNameLst>
                                      </p:cBhvr>
                                      <p:to>
                                        <p:strVal val="visible"/>
                                      </p:to>
                                    </p:set>
                                    <p:animEffect transition="in" filter="fade">
                                      <p:cBhvr>
                                        <p:cTn id="10" dur="500"/>
                                        <p:tgtEl>
                                          <p:spTgt spid="10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44"/>
                                        </p:tgtEl>
                                        <p:attrNameLst>
                                          <p:attrName>style.visibility</p:attrName>
                                        </p:attrNameLst>
                                      </p:cBhvr>
                                      <p:to>
                                        <p:strVal val="visible"/>
                                      </p:to>
                                    </p:set>
                                    <p:animEffect transition="in" filter="fade">
                                      <p:cBhvr>
                                        <p:cTn id="24" dur="500"/>
                                        <p:tgtEl>
                                          <p:spTgt spid="1044"/>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1042"/>
                                        </p:tgtEl>
                                        <p:attrNameLst>
                                          <p:attrName>style.visibility</p:attrName>
                                        </p:attrNameLst>
                                      </p:cBhvr>
                                      <p:to>
                                        <p:strVal val="visible"/>
                                      </p:to>
                                    </p:set>
                                    <p:animEffect transition="in" filter="fade">
                                      <p:cBhvr>
                                        <p:cTn id="52" dur="500"/>
                                        <p:tgtEl>
                                          <p:spTgt spid="1042"/>
                                        </p:tgtEl>
                                      </p:cBhvr>
                                    </p:animEffect>
                                  </p:childTnLst>
                                </p:cTn>
                              </p:par>
                              <p:par>
                                <p:cTn id="53" presetID="10" presetClass="entr" presetSubtype="0" fill="hold" nodeType="withEffect">
                                  <p:stCondLst>
                                    <p:cond delay="0"/>
                                  </p:stCondLst>
                                  <p:childTnLst>
                                    <p:set>
                                      <p:cBhvr>
                                        <p:cTn id="54" dur="1" fill="hold">
                                          <p:stCondLst>
                                            <p:cond delay="0"/>
                                          </p:stCondLst>
                                        </p:cTn>
                                        <p:tgtEl>
                                          <p:spTgt spid="1048"/>
                                        </p:tgtEl>
                                        <p:attrNameLst>
                                          <p:attrName>style.visibility</p:attrName>
                                        </p:attrNameLst>
                                      </p:cBhvr>
                                      <p:to>
                                        <p:strVal val="visible"/>
                                      </p:to>
                                    </p:set>
                                    <p:animEffect transition="in" filter="fade">
                                      <p:cBhvr>
                                        <p:cTn id="55" dur="500"/>
                                        <p:tgtEl>
                                          <p:spTgt spid="1048"/>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1046"/>
                                        </p:tgtEl>
                                        <p:attrNameLst>
                                          <p:attrName>style.visibility</p:attrName>
                                        </p:attrNameLst>
                                      </p:cBhvr>
                                      <p:to>
                                        <p:strVal val="visible"/>
                                      </p:to>
                                    </p:set>
                                    <p:animEffect transition="in" filter="fade">
                                      <p:cBhvr>
                                        <p:cTn id="61" dur="500"/>
                                        <p:tgtEl>
                                          <p:spTgt spid="1046"/>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21" grpId="0" animBg="1"/>
      <p:bldP spid="7"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776536" y="9465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848544"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0" name="矩形: 圓角 19">
            <a:extLst>
              <a:ext uri="{FF2B5EF4-FFF2-40B4-BE49-F238E27FC236}">
                <a16:creationId xmlns:a16="http://schemas.microsoft.com/office/drawing/2014/main" id="{EB3E21C9-E2B7-4439-A0C8-B24F9290D6D4}"/>
              </a:ext>
            </a:extLst>
          </p:cNvPr>
          <p:cNvSpPr/>
          <p:nvPr/>
        </p:nvSpPr>
        <p:spPr>
          <a:xfrm>
            <a:off x="4160913" y="849796"/>
            <a:ext cx="1719345" cy="720080"/>
          </a:xfrm>
          <a:prstGeom prst="roundRect">
            <a:avLst/>
          </a:prstGeom>
          <a:solidFill>
            <a:schemeClr val="accent2">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b="1" dirty="0"/>
              <a:t>論壇首頁</a:t>
            </a:r>
          </a:p>
        </p:txBody>
      </p:sp>
      <p:sp>
        <p:nvSpPr>
          <p:cNvPr id="28" name="矩形: 圓角 27">
            <a:extLst>
              <a:ext uri="{FF2B5EF4-FFF2-40B4-BE49-F238E27FC236}">
                <a16:creationId xmlns:a16="http://schemas.microsoft.com/office/drawing/2014/main" id="{D594B6C2-1005-4AB0-9B9F-3F2669C97186}"/>
              </a:ext>
            </a:extLst>
          </p:cNvPr>
          <p:cNvSpPr/>
          <p:nvPr/>
        </p:nvSpPr>
        <p:spPr>
          <a:xfrm>
            <a:off x="3470786" y="455544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sp>
        <p:nvSpPr>
          <p:cNvPr id="38" name="矩形: 圓角 37">
            <a:extLst>
              <a:ext uri="{FF2B5EF4-FFF2-40B4-BE49-F238E27FC236}">
                <a16:creationId xmlns:a16="http://schemas.microsoft.com/office/drawing/2014/main" id="{A31CFFC8-7249-4A48-9A78-1C2FA247070A}"/>
              </a:ext>
            </a:extLst>
          </p:cNvPr>
          <p:cNvSpPr/>
          <p:nvPr/>
        </p:nvSpPr>
        <p:spPr>
          <a:xfrm>
            <a:off x="297316" y="553127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客服中心</a:t>
            </a:r>
          </a:p>
        </p:txBody>
      </p:sp>
      <p:sp>
        <p:nvSpPr>
          <p:cNvPr id="44" name="矩形: 圓角 43">
            <a:extLst>
              <a:ext uri="{FF2B5EF4-FFF2-40B4-BE49-F238E27FC236}">
                <a16:creationId xmlns:a16="http://schemas.microsoft.com/office/drawing/2014/main" id="{9A93C5DA-7E9F-44F0-AB40-6BA0469B8D6C}"/>
              </a:ext>
            </a:extLst>
          </p:cNvPr>
          <p:cNvSpPr/>
          <p:nvPr/>
        </p:nvSpPr>
        <p:spPr>
          <a:xfrm>
            <a:off x="5050974" y="4546020"/>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sp>
        <p:nvSpPr>
          <p:cNvPr id="48" name="矩形: 圓角 47">
            <a:extLst>
              <a:ext uri="{FF2B5EF4-FFF2-40B4-BE49-F238E27FC236}">
                <a16:creationId xmlns:a16="http://schemas.microsoft.com/office/drawing/2014/main" id="{E567A446-1CAF-4697-88BA-ED31411EA197}"/>
              </a:ext>
            </a:extLst>
          </p:cNvPr>
          <p:cNvSpPr/>
          <p:nvPr/>
        </p:nvSpPr>
        <p:spPr>
          <a:xfrm>
            <a:off x="6636334" y="5515001"/>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a:t>
            </a:r>
          </a:p>
        </p:txBody>
      </p:sp>
      <p:sp>
        <p:nvSpPr>
          <p:cNvPr id="50" name="矩形: 圓角 49">
            <a:extLst>
              <a:ext uri="{FF2B5EF4-FFF2-40B4-BE49-F238E27FC236}">
                <a16:creationId xmlns:a16="http://schemas.microsoft.com/office/drawing/2014/main" id="{9D082E96-3A78-4ADD-9116-E355AA1A2D93}"/>
              </a:ext>
            </a:extLst>
          </p:cNvPr>
          <p:cNvSpPr/>
          <p:nvPr/>
        </p:nvSpPr>
        <p:spPr>
          <a:xfrm>
            <a:off x="6636334" y="455544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sp>
        <p:nvSpPr>
          <p:cNvPr id="24" name="矩形: 圓角 23">
            <a:extLst>
              <a:ext uri="{FF2B5EF4-FFF2-40B4-BE49-F238E27FC236}">
                <a16:creationId xmlns:a16="http://schemas.microsoft.com/office/drawing/2014/main" id="{439A4772-4EFD-4EDD-BDA5-7FA0DCFF29F5}"/>
              </a:ext>
            </a:extLst>
          </p:cNvPr>
          <p:cNvSpPr>
            <a:spLocks/>
          </p:cNvSpPr>
          <p:nvPr/>
        </p:nvSpPr>
        <p:spPr>
          <a:xfrm>
            <a:off x="3469248" y="359189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sp>
        <p:nvSpPr>
          <p:cNvPr id="33" name="矩形: 圓角 32">
            <a:extLst>
              <a:ext uri="{FF2B5EF4-FFF2-40B4-BE49-F238E27FC236}">
                <a16:creationId xmlns:a16="http://schemas.microsoft.com/office/drawing/2014/main" id="{B646C0CC-C4F3-44FE-8C40-F170109706A8}"/>
              </a:ext>
            </a:extLst>
          </p:cNvPr>
          <p:cNvSpPr>
            <a:spLocks/>
          </p:cNvSpPr>
          <p:nvPr/>
        </p:nvSpPr>
        <p:spPr>
          <a:xfrm>
            <a:off x="299000" y="3581135"/>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 </a:t>
            </a:r>
            <a:endParaRPr lang="en-US" altLang="zh-TW" dirty="0"/>
          </a:p>
        </p:txBody>
      </p:sp>
      <p:sp>
        <p:nvSpPr>
          <p:cNvPr id="40" name="矩形: 圓角 39">
            <a:extLst>
              <a:ext uri="{FF2B5EF4-FFF2-40B4-BE49-F238E27FC236}">
                <a16:creationId xmlns:a16="http://schemas.microsoft.com/office/drawing/2014/main" id="{A3E76349-C0AB-4CC9-ADA2-715121B83290}"/>
              </a:ext>
            </a:extLst>
          </p:cNvPr>
          <p:cNvSpPr>
            <a:spLocks/>
          </p:cNvSpPr>
          <p:nvPr/>
        </p:nvSpPr>
        <p:spPr>
          <a:xfrm>
            <a:off x="5056957" y="358280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sp>
        <p:nvSpPr>
          <p:cNvPr id="42" name="矩形: 圓角 41">
            <a:extLst>
              <a:ext uri="{FF2B5EF4-FFF2-40B4-BE49-F238E27FC236}">
                <a16:creationId xmlns:a16="http://schemas.microsoft.com/office/drawing/2014/main" id="{1C4B41A5-6373-45BA-8ED7-984C7D3909E2}"/>
              </a:ext>
            </a:extLst>
          </p:cNvPr>
          <p:cNvSpPr>
            <a:spLocks/>
          </p:cNvSpPr>
          <p:nvPr/>
        </p:nvSpPr>
        <p:spPr>
          <a:xfrm>
            <a:off x="1875318" y="359189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好友圈</a:t>
            </a:r>
          </a:p>
        </p:txBody>
      </p:sp>
      <p:sp>
        <p:nvSpPr>
          <p:cNvPr id="46" name="矩形: 圓角 45">
            <a:extLst>
              <a:ext uri="{FF2B5EF4-FFF2-40B4-BE49-F238E27FC236}">
                <a16:creationId xmlns:a16="http://schemas.microsoft.com/office/drawing/2014/main" id="{BC159451-61E8-4FB3-9202-41EA0241B12A}"/>
              </a:ext>
            </a:extLst>
          </p:cNvPr>
          <p:cNvSpPr>
            <a:spLocks/>
          </p:cNvSpPr>
          <p:nvPr/>
        </p:nvSpPr>
        <p:spPr>
          <a:xfrm>
            <a:off x="6636657" y="359056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sp>
        <p:nvSpPr>
          <p:cNvPr id="52" name="矩形: 圓角 51">
            <a:extLst>
              <a:ext uri="{FF2B5EF4-FFF2-40B4-BE49-F238E27FC236}">
                <a16:creationId xmlns:a16="http://schemas.microsoft.com/office/drawing/2014/main" id="{DC89BAD7-9EA4-4411-B358-9F88A485F4E5}"/>
              </a:ext>
            </a:extLst>
          </p:cNvPr>
          <p:cNvSpPr>
            <a:spLocks/>
          </p:cNvSpPr>
          <p:nvPr/>
        </p:nvSpPr>
        <p:spPr>
          <a:xfrm>
            <a:off x="8210281" y="359056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sp>
        <p:nvSpPr>
          <p:cNvPr id="54" name="矩形: 圓角 53">
            <a:extLst>
              <a:ext uri="{FF2B5EF4-FFF2-40B4-BE49-F238E27FC236}">
                <a16:creationId xmlns:a16="http://schemas.microsoft.com/office/drawing/2014/main" id="{67F1074A-D409-4B8F-BF1C-77FCD9910D54}"/>
              </a:ext>
            </a:extLst>
          </p:cNvPr>
          <p:cNvSpPr/>
          <p:nvPr/>
        </p:nvSpPr>
        <p:spPr>
          <a:xfrm>
            <a:off x="8210281" y="4560423"/>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結帳畫面</a:t>
            </a:r>
          </a:p>
        </p:txBody>
      </p:sp>
      <p:sp>
        <p:nvSpPr>
          <p:cNvPr id="56" name="矩形: 圓角 55">
            <a:extLst>
              <a:ext uri="{FF2B5EF4-FFF2-40B4-BE49-F238E27FC236}">
                <a16:creationId xmlns:a16="http://schemas.microsoft.com/office/drawing/2014/main" id="{D63F9393-DC0E-45DF-94A6-CF14795D1C26}"/>
              </a:ext>
            </a:extLst>
          </p:cNvPr>
          <p:cNvSpPr/>
          <p:nvPr/>
        </p:nvSpPr>
        <p:spPr>
          <a:xfrm>
            <a:off x="8210281" y="5530006"/>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訂單紀錄</a:t>
            </a:r>
          </a:p>
        </p:txBody>
      </p:sp>
      <p:cxnSp>
        <p:nvCxnSpPr>
          <p:cNvPr id="21" name="直線接點 20">
            <a:extLst>
              <a:ext uri="{FF2B5EF4-FFF2-40B4-BE49-F238E27FC236}">
                <a16:creationId xmlns:a16="http://schemas.microsoft.com/office/drawing/2014/main" id="{C7EF0313-3222-57B5-6D8E-DE6DE908F349}"/>
              </a:ext>
            </a:extLst>
          </p:cNvPr>
          <p:cNvCxnSpPr>
            <a:cxnSpLocks/>
            <a:stCxn id="24" idx="2"/>
            <a:endCxn id="28" idx="0"/>
          </p:cNvCxnSpPr>
          <p:nvPr/>
        </p:nvCxnSpPr>
        <p:spPr>
          <a:xfrm>
            <a:off x="4090248" y="4311978"/>
            <a:ext cx="1538" cy="24346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16DED9D4-3DCC-C1A3-70EE-7A34FC442D0B}"/>
              </a:ext>
            </a:extLst>
          </p:cNvPr>
          <p:cNvCxnSpPr>
            <a:cxnSpLocks/>
            <a:stCxn id="40" idx="2"/>
            <a:endCxn id="44" idx="0"/>
          </p:cNvCxnSpPr>
          <p:nvPr/>
        </p:nvCxnSpPr>
        <p:spPr>
          <a:xfrm flipH="1">
            <a:off x="5671974" y="4302884"/>
            <a:ext cx="5983" cy="243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91672D9E-1F26-93AC-829A-274C575AB717}"/>
              </a:ext>
            </a:extLst>
          </p:cNvPr>
          <p:cNvCxnSpPr>
            <a:cxnSpLocks/>
            <a:stCxn id="46" idx="2"/>
            <a:endCxn id="50" idx="0"/>
          </p:cNvCxnSpPr>
          <p:nvPr/>
        </p:nvCxnSpPr>
        <p:spPr>
          <a:xfrm flipH="1">
            <a:off x="7257334" y="4310648"/>
            <a:ext cx="323" cy="2447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CA75F3C5-CA7A-5D72-63B2-F953632E002E}"/>
              </a:ext>
            </a:extLst>
          </p:cNvPr>
          <p:cNvCxnSpPr>
            <a:cxnSpLocks/>
            <a:stCxn id="50" idx="2"/>
            <a:endCxn id="48" idx="0"/>
          </p:cNvCxnSpPr>
          <p:nvPr/>
        </p:nvCxnSpPr>
        <p:spPr>
          <a:xfrm>
            <a:off x="7257334" y="5275524"/>
            <a:ext cx="0" cy="23947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70C63FDB-1F06-8B87-5FE8-3EA90D6FF6C6}"/>
              </a:ext>
            </a:extLst>
          </p:cNvPr>
          <p:cNvCxnSpPr>
            <a:cxnSpLocks/>
            <a:stCxn id="54" idx="2"/>
            <a:endCxn id="56" idx="0"/>
          </p:cNvCxnSpPr>
          <p:nvPr/>
        </p:nvCxnSpPr>
        <p:spPr>
          <a:xfrm>
            <a:off x="8831281" y="5280503"/>
            <a:ext cx="0" cy="24950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45397270-F33E-EDB0-6987-0402EF432281}"/>
              </a:ext>
            </a:extLst>
          </p:cNvPr>
          <p:cNvCxnSpPr>
            <a:cxnSpLocks/>
            <a:stCxn id="52" idx="2"/>
            <a:endCxn id="54" idx="0"/>
          </p:cNvCxnSpPr>
          <p:nvPr/>
        </p:nvCxnSpPr>
        <p:spPr>
          <a:xfrm>
            <a:off x="8831281" y="4310648"/>
            <a:ext cx="0" cy="24977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605058B9-7DBD-FB7C-9881-620F8682186E}"/>
              </a:ext>
            </a:extLst>
          </p:cNvPr>
          <p:cNvCxnSpPr>
            <a:cxnSpLocks/>
          </p:cNvCxnSpPr>
          <p:nvPr/>
        </p:nvCxnSpPr>
        <p:spPr>
          <a:xfrm>
            <a:off x="5025008" y="1569876"/>
            <a:ext cx="0" cy="3469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51C0BFB-3714-36EB-3993-D17433A98502}"/>
              </a:ext>
            </a:extLst>
          </p:cNvPr>
          <p:cNvCxnSpPr>
            <a:cxnSpLocks/>
          </p:cNvCxnSpPr>
          <p:nvPr/>
        </p:nvCxnSpPr>
        <p:spPr>
          <a:xfrm flipH="1">
            <a:off x="923416" y="1916832"/>
            <a:ext cx="410159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FBDEC8B-899E-8965-BB40-3E245A1F3299}"/>
              </a:ext>
            </a:extLst>
          </p:cNvPr>
          <p:cNvCxnSpPr>
            <a:cxnSpLocks/>
          </p:cNvCxnSpPr>
          <p:nvPr/>
        </p:nvCxnSpPr>
        <p:spPr>
          <a:xfrm>
            <a:off x="5025008" y="1916832"/>
            <a:ext cx="381083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F0CF263F-A57C-1F48-03F7-27E0763D2C21}"/>
              </a:ext>
            </a:extLst>
          </p:cNvPr>
          <p:cNvCxnSpPr>
            <a:cxnSpLocks/>
            <a:stCxn id="237" idx="2"/>
            <a:endCxn id="33" idx="0"/>
          </p:cNvCxnSpPr>
          <p:nvPr/>
        </p:nvCxnSpPr>
        <p:spPr>
          <a:xfrm flipH="1">
            <a:off x="920000" y="3224955"/>
            <a:ext cx="7752" cy="3561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29CFCB29-ED63-766C-10AD-A1B1E66A42BB}"/>
              </a:ext>
            </a:extLst>
          </p:cNvPr>
          <p:cNvCxnSpPr>
            <a:cxnSpLocks/>
            <a:endCxn id="24" idx="0"/>
          </p:cNvCxnSpPr>
          <p:nvPr/>
        </p:nvCxnSpPr>
        <p:spPr>
          <a:xfrm>
            <a:off x="4084027" y="3083435"/>
            <a:ext cx="6221" cy="5084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FD8E4B1D-66BA-A15B-7A79-DE54B6D3FA9C}"/>
              </a:ext>
            </a:extLst>
          </p:cNvPr>
          <p:cNvCxnSpPr>
            <a:cxnSpLocks/>
            <a:stCxn id="240" idx="2"/>
            <a:endCxn id="40" idx="0"/>
          </p:cNvCxnSpPr>
          <p:nvPr/>
        </p:nvCxnSpPr>
        <p:spPr>
          <a:xfrm>
            <a:off x="5673534" y="3235847"/>
            <a:ext cx="4423" cy="3469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2065F186-9A50-2727-B602-8893EF39586D}"/>
              </a:ext>
            </a:extLst>
          </p:cNvPr>
          <p:cNvCxnSpPr>
            <a:cxnSpLocks/>
            <a:stCxn id="241" idx="2"/>
            <a:endCxn id="46" idx="0"/>
          </p:cNvCxnSpPr>
          <p:nvPr/>
        </p:nvCxnSpPr>
        <p:spPr>
          <a:xfrm>
            <a:off x="7256051" y="3235847"/>
            <a:ext cx="1606" cy="35472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0FFDF29F-5361-B82C-A835-87D040F9BBEE}"/>
              </a:ext>
            </a:extLst>
          </p:cNvPr>
          <p:cNvCxnSpPr>
            <a:cxnSpLocks/>
            <a:stCxn id="242" idx="2"/>
            <a:endCxn id="52" idx="0"/>
          </p:cNvCxnSpPr>
          <p:nvPr/>
        </p:nvCxnSpPr>
        <p:spPr>
          <a:xfrm flipH="1">
            <a:off x="8831281" y="3235767"/>
            <a:ext cx="2864" cy="35480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7" name="矩形: 圓角 236">
            <a:extLst>
              <a:ext uri="{FF2B5EF4-FFF2-40B4-BE49-F238E27FC236}">
                <a16:creationId xmlns:a16="http://schemas.microsoft.com/office/drawing/2014/main" id="{20CB8741-E770-E0A3-1210-F2AC336E8766}"/>
              </a:ext>
            </a:extLst>
          </p:cNvPr>
          <p:cNvSpPr/>
          <p:nvPr/>
        </p:nvSpPr>
        <p:spPr>
          <a:xfrm>
            <a:off x="207672" y="2504875"/>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登入介面</a:t>
            </a:r>
          </a:p>
        </p:txBody>
      </p:sp>
      <p:sp>
        <p:nvSpPr>
          <p:cNvPr id="238" name="矩形: 圓角 237">
            <a:extLst>
              <a:ext uri="{FF2B5EF4-FFF2-40B4-BE49-F238E27FC236}">
                <a16:creationId xmlns:a16="http://schemas.microsoft.com/office/drawing/2014/main" id="{89323931-5E23-9217-8CDB-C117410E0DF4}"/>
              </a:ext>
            </a:extLst>
          </p:cNvPr>
          <p:cNvSpPr/>
          <p:nvPr/>
        </p:nvSpPr>
        <p:spPr>
          <a:xfrm>
            <a:off x="1785853"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個人頁面</a:t>
            </a:r>
          </a:p>
        </p:txBody>
      </p:sp>
      <p:sp>
        <p:nvSpPr>
          <p:cNvPr id="239" name="矩形: 圓角 238">
            <a:extLst>
              <a:ext uri="{FF2B5EF4-FFF2-40B4-BE49-F238E27FC236}">
                <a16:creationId xmlns:a16="http://schemas.microsoft.com/office/drawing/2014/main" id="{2241E81B-1FD0-9CE7-C78C-3CC92EE78901}"/>
              </a:ext>
            </a:extLst>
          </p:cNvPr>
          <p:cNvSpPr/>
          <p:nvPr/>
        </p:nvSpPr>
        <p:spPr>
          <a:xfrm>
            <a:off x="3370937" y="2523510"/>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新聞區</a:t>
            </a:r>
          </a:p>
        </p:txBody>
      </p:sp>
      <p:sp>
        <p:nvSpPr>
          <p:cNvPr id="240" name="矩形: 圓角 239">
            <a:extLst>
              <a:ext uri="{FF2B5EF4-FFF2-40B4-BE49-F238E27FC236}">
                <a16:creationId xmlns:a16="http://schemas.microsoft.com/office/drawing/2014/main" id="{1D33E603-9674-BD34-5174-87D77A7CB0C3}"/>
              </a:ext>
            </a:extLst>
          </p:cNvPr>
          <p:cNvSpPr/>
          <p:nvPr/>
        </p:nvSpPr>
        <p:spPr>
          <a:xfrm>
            <a:off x="4953454"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看板區</a:t>
            </a:r>
          </a:p>
        </p:txBody>
      </p:sp>
      <p:sp>
        <p:nvSpPr>
          <p:cNvPr id="241" name="矩形: 圓角 240">
            <a:extLst>
              <a:ext uri="{FF2B5EF4-FFF2-40B4-BE49-F238E27FC236}">
                <a16:creationId xmlns:a16="http://schemas.microsoft.com/office/drawing/2014/main" id="{C7FB07A8-D0BD-066D-C4EC-21305B9A508B}"/>
              </a:ext>
            </a:extLst>
          </p:cNvPr>
          <p:cNvSpPr/>
          <p:nvPr/>
        </p:nvSpPr>
        <p:spPr>
          <a:xfrm>
            <a:off x="6535971"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論壇區</a:t>
            </a:r>
          </a:p>
        </p:txBody>
      </p:sp>
      <p:sp>
        <p:nvSpPr>
          <p:cNvPr id="242" name="矩形: 圓角 241">
            <a:extLst>
              <a:ext uri="{FF2B5EF4-FFF2-40B4-BE49-F238E27FC236}">
                <a16:creationId xmlns:a16="http://schemas.microsoft.com/office/drawing/2014/main" id="{86C9AD2C-0CA7-698F-D27B-756C06072837}"/>
              </a:ext>
            </a:extLst>
          </p:cNvPr>
          <p:cNvSpPr/>
          <p:nvPr/>
        </p:nvSpPr>
        <p:spPr>
          <a:xfrm>
            <a:off x="8114065" y="2515767"/>
            <a:ext cx="1440160" cy="72000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商城</a:t>
            </a:r>
          </a:p>
        </p:txBody>
      </p:sp>
      <p:sp>
        <p:nvSpPr>
          <p:cNvPr id="246" name="矩形: 圓角 245">
            <a:extLst>
              <a:ext uri="{FF2B5EF4-FFF2-40B4-BE49-F238E27FC236}">
                <a16:creationId xmlns:a16="http://schemas.microsoft.com/office/drawing/2014/main" id="{08F1415E-D1B4-53FA-998E-31AE99E80B55}"/>
              </a:ext>
            </a:extLst>
          </p:cNvPr>
          <p:cNvSpPr/>
          <p:nvPr/>
        </p:nvSpPr>
        <p:spPr>
          <a:xfrm>
            <a:off x="297316" y="4551565"/>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a:t>
            </a:r>
          </a:p>
        </p:txBody>
      </p:sp>
      <p:cxnSp>
        <p:nvCxnSpPr>
          <p:cNvPr id="266" name="直線接點 265">
            <a:extLst>
              <a:ext uri="{FF2B5EF4-FFF2-40B4-BE49-F238E27FC236}">
                <a16:creationId xmlns:a16="http://schemas.microsoft.com/office/drawing/2014/main" id="{01BFA752-07E7-DF1F-B9DD-A0E1388CC3C6}"/>
              </a:ext>
            </a:extLst>
          </p:cNvPr>
          <p:cNvCxnSpPr>
            <a:cxnSpLocks/>
            <a:stCxn id="238" idx="2"/>
            <a:endCxn id="42" idx="0"/>
          </p:cNvCxnSpPr>
          <p:nvPr/>
        </p:nvCxnSpPr>
        <p:spPr>
          <a:xfrm flipH="1">
            <a:off x="2496318" y="3235847"/>
            <a:ext cx="9615" cy="35605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5" name="直線接點 274">
            <a:extLst>
              <a:ext uri="{FF2B5EF4-FFF2-40B4-BE49-F238E27FC236}">
                <a16:creationId xmlns:a16="http://schemas.microsoft.com/office/drawing/2014/main" id="{39727A7F-7B92-EF70-1545-CBFC6A8788E6}"/>
              </a:ext>
            </a:extLst>
          </p:cNvPr>
          <p:cNvCxnSpPr>
            <a:cxnSpLocks/>
            <a:endCxn id="237" idx="0"/>
          </p:cNvCxnSpPr>
          <p:nvPr/>
        </p:nvCxnSpPr>
        <p:spPr>
          <a:xfrm>
            <a:off x="927752" y="1885950"/>
            <a:ext cx="0" cy="6189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5" name="直線接點 284">
            <a:extLst>
              <a:ext uri="{FF2B5EF4-FFF2-40B4-BE49-F238E27FC236}">
                <a16:creationId xmlns:a16="http://schemas.microsoft.com/office/drawing/2014/main" id="{54A0E850-3C6E-443C-B760-0FBAC51E86EB}"/>
              </a:ext>
            </a:extLst>
          </p:cNvPr>
          <p:cNvCxnSpPr>
            <a:cxnSpLocks/>
            <a:endCxn id="238" idx="0"/>
          </p:cNvCxnSpPr>
          <p:nvPr/>
        </p:nvCxnSpPr>
        <p:spPr>
          <a:xfrm>
            <a:off x="2505933" y="1916832"/>
            <a:ext cx="0" cy="5989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9" name="直線接點 288">
            <a:extLst>
              <a:ext uri="{FF2B5EF4-FFF2-40B4-BE49-F238E27FC236}">
                <a16:creationId xmlns:a16="http://schemas.microsoft.com/office/drawing/2014/main" id="{9C5FCC84-0372-C590-4282-9A7DCD361512}"/>
              </a:ext>
            </a:extLst>
          </p:cNvPr>
          <p:cNvCxnSpPr>
            <a:cxnSpLocks/>
            <a:endCxn id="239" idx="0"/>
          </p:cNvCxnSpPr>
          <p:nvPr/>
        </p:nvCxnSpPr>
        <p:spPr>
          <a:xfrm>
            <a:off x="4087137" y="1916832"/>
            <a:ext cx="3880" cy="60667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4" name="直線接點 293">
            <a:extLst>
              <a:ext uri="{FF2B5EF4-FFF2-40B4-BE49-F238E27FC236}">
                <a16:creationId xmlns:a16="http://schemas.microsoft.com/office/drawing/2014/main" id="{290057E9-1220-54C8-F865-5C1EF0D78268}"/>
              </a:ext>
            </a:extLst>
          </p:cNvPr>
          <p:cNvCxnSpPr>
            <a:cxnSpLocks/>
            <a:endCxn id="242" idx="0"/>
          </p:cNvCxnSpPr>
          <p:nvPr/>
        </p:nvCxnSpPr>
        <p:spPr>
          <a:xfrm>
            <a:off x="8831281" y="1885950"/>
            <a:ext cx="2864" cy="62981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0" name="直線接點 299">
            <a:extLst>
              <a:ext uri="{FF2B5EF4-FFF2-40B4-BE49-F238E27FC236}">
                <a16:creationId xmlns:a16="http://schemas.microsoft.com/office/drawing/2014/main" id="{9E3DA627-C791-90E3-BDEC-46A1F1A85DBD}"/>
              </a:ext>
            </a:extLst>
          </p:cNvPr>
          <p:cNvCxnSpPr>
            <a:cxnSpLocks/>
            <a:endCxn id="241" idx="0"/>
          </p:cNvCxnSpPr>
          <p:nvPr/>
        </p:nvCxnSpPr>
        <p:spPr>
          <a:xfrm>
            <a:off x="7256051" y="1916832"/>
            <a:ext cx="0" cy="5989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3" name="直線接點 302">
            <a:extLst>
              <a:ext uri="{FF2B5EF4-FFF2-40B4-BE49-F238E27FC236}">
                <a16:creationId xmlns:a16="http://schemas.microsoft.com/office/drawing/2014/main" id="{4E7D8E29-F063-7D2C-4D04-B6F9844881B9}"/>
              </a:ext>
            </a:extLst>
          </p:cNvPr>
          <p:cNvCxnSpPr>
            <a:cxnSpLocks/>
            <a:endCxn id="240" idx="0"/>
          </p:cNvCxnSpPr>
          <p:nvPr/>
        </p:nvCxnSpPr>
        <p:spPr>
          <a:xfrm flipH="1">
            <a:off x="5673534" y="1885950"/>
            <a:ext cx="4423" cy="62981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6" name="直線接點 305">
            <a:extLst>
              <a:ext uri="{FF2B5EF4-FFF2-40B4-BE49-F238E27FC236}">
                <a16:creationId xmlns:a16="http://schemas.microsoft.com/office/drawing/2014/main" id="{8C414CCE-FB24-11B2-A63E-945947FBA3AA}"/>
              </a:ext>
            </a:extLst>
          </p:cNvPr>
          <p:cNvCxnSpPr>
            <a:cxnSpLocks/>
            <a:stCxn id="33" idx="2"/>
            <a:endCxn id="246" idx="0"/>
          </p:cNvCxnSpPr>
          <p:nvPr/>
        </p:nvCxnSpPr>
        <p:spPr>
          <a:xfrm flipH="1">
            <a:off x="918316" y="4301215"/>
            <a:ext cx="1684" cy="25035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0" name="直線接點 309">
            <a:extLst>
              <a:ext uri="{FF2B5EF4-FFF2-40B4-BE49-F238E27FC236}">
                <a16:creationId xmlns:a16="http://schemas.microsoft.com/office/drawing/2014/main" id="{787D09EE-6D7B-0020-F4AD-295A2362AED2}"/>
              </a:ext>
            </a:extLst>
          </p:cNvPr>
          <p:cNvCxnSpPr>
            <a:cxnSpLocks/>
            <a:stCxn id="246" idx="2"/>
            <a:endCxn id="38" idx="0"/>
          </p:cNvCxnSpPr>
          <p:nvPr/>
        </p:nvCxnSpPr>
        <p:spPr>
          <a:xfrm>
            <a:off x="918316" y="5271645"/>
            <a:ext cx="0" cy="25962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14" name="矩形: 圓角 313">
            <a:extLst>
              <a:ext uri="{FF2B5EF4-FFF2-40B4-BE49-F238E27FC236}">
                <a16:creationId xmlns:a16="http://schemas.microsoft.com/office/drawing/2014/main" id="{33A2139D-8574-43DA-A8CA-63F995FF5279}"/>
              </a:ext>
            </a:extLst>
          </p:cNvPr>
          <p:cNvSpPr>
            <a:spLocks/>
          </p:cNvSpPr>
          <p:nvPr/>
        </p:nvSpPr>
        <p:spPr>
          <a:xfrm>
            <a:off x="1874340" y="4552807"/>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修改資料</a:t>
            </a:r>
          </a:p>
        </p:txBody>
      </p:sp>
      <p:cxnSp>
        <p:nvCxnSpPr>
          <p:cNvPr id="315" name="直線接點 314">
            <a:extLst>
              <a:ext uri="{FF2B5EF4-FFF2-40B4-BE49-F238E27FC236}">
                <a16:creationId xmlns:a16="http://schemas.microsoft.com/office/drawing/2014/main" id="{91500216-3239-84F5-3F76-ADBAC95F655C}"/>
              </a:ext>
            </a:extLst>
          </p:cNvPr>
          <p:cNvCxnSpPr>
            <a:cxnSpLocks/>
            <a:stCxn id="42" idx="2"/>
            <a:endCxn id="314" idx="0"/>
          </p:cNvCxnSpPr>
          <p:nvPr/>
        </p:nvCxnSpPr>
        <p:spPr>
          <a:xfrm flipH="1">
            <a:off x="2495340" y="4311978"/>
            <a:ext cx="978" cy="24082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29E547C-A1D3-4BB9-82BD-A3D2E3F19E89}"/>
              </a:ext>
            </a:extLst>
          </p:cNvPr>
          <p:cNvSpPr>
            <a:spLocks noGrp="1"/>
          </p:cNvSpPr>
          <p:nvPr>
            <p:ph idx="1"/>
          </p:nvPr>
        </p:nvSpPr>
        <p:spPr>
          <a:xfrm>
            <a:off x="1928664" y="2852936"/>
            <a:ext cx="6048672" cy="1152128"/>
          </a:xfrm>
        </p:spPr>
        <p:txBody>
          <a:bodyPr>
            <a:noAutofit/>
          </a:bodyPr>
          <a:lstStyle/>
          <a:p>
            <a:pPr marL="0" indent="0">
              <a:lnSpc>
                <a:spcPct val="150000"/>
              </a:lnSpc>
              <a:buNone/>
            </a:pPr>
            <a:r>
              <a:rPr lang="zh-TW" altLang="en-US" sz="3600" dirty="0">
                <a:solidFill>
                  <a:schemeClr val="accent4"/>
                </a:solidFill>
              </a:rPr>
              <a:t>網站功能介紹 </a:t>
            </a:r>
            <a:r>
              <a:rPr lang="en-US" altLang="zh-TW" sz="3600" dirty="0">
                <a:solidFill>
                  <a:schemeClr val="accent4"/>
                </a:solidFill>
              </a:rPr>
              <a:t>&amp;</a:t>
            </a:r>
            <a:r>
              <a:rPr lang="zh-TW" altLang="en-US" sz="3600" dirty="0">
                <a:solidFill>
                  <a:schemeClr val="accent4"/>
                </a:solidFill>
              </a:rPr>
              <a:t> 實際</a:t>
            </a:r>
            <a:r>
              <a:rPr lang="en-US" altLang="zh-TW" sz="3600" dirty="0">
                <a:solidFill>
                  <a:schemeClr val="accent4"/>
                </a:solidFill>
              </a:rPr>
              <a:t>DEMO</a:t>
            </a:r>
          </a:p>
        </p:txBody>
      </p:sp>
    </p:spTree>
    <p:extLst>
      <p:ext uri="{BB962C8B-B14F-4D97-AF65-F5344CB8AC3E}">
        <p14:creationId xmlns:p14="http://schemas.microsoft.com/office/powerpoint/2010/main" val="2688620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論壇首頁  </a:t>
            </a:r>
            <a:r>
              <a:rPr lang="en-US" altLang="zh-TW" dirty="0"/>
              <a:t>(Home Page)</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主導覽列：</a:t>
            </a:r>
            <a:endParaRPr lang="en-US" altLang="zh-TW" sz="2000" dirty="0"/>
          </a:p>
          <a:p>
            <a:pPr marL="361950" lvl="1" indent="0">
              <a:buNone/>
            </a:pPr>
            <a:r>
              <a:rPr lang="zh-TW" altLang="en-US" sz="1600" dirty="0"/>
              <a:t>搜索欄：可以查詢所需要的資訊及商品</a:t>
            </a:r>
            <a:endParaRPr lang="en-US" altLang="zh-TW" sz="1600" dirty="0"/>
          </a:p>
          <a:p>
            <a:pPr marL="361950" lvl="1" indent="0">
              <a:buNone/>
            </a:pPr>
            <a:r>
              <a:rPr lang="zh-TW" altLang="en-US" sz="1600" dirty="0"/>
              <a:t>登入</a:t>
            </a:r>
            <a:r>
              <a:rPr lang="en-US" altLang="zh-TW" sz="1600" dirty="0"/>
              <a:t>/</a:t>
            </a:r>
            <a:r>
              <a:rPr lang="zh-TW" altLang="en-US" sz="1600" dirty="0"/>
              <a:t>註冊 按鈕</a:t>
            </a:r>
            <a:endParaRPr lang="en-US" altLang="zh-TW" sz="1600" dirty="0"/>
          </a:p>
          <a:p>
            <a:pPr marL="361950" lvl="1" indent="0">
              <a:buNone/>
            </a:pPr>
            <a:r>
              <a:rPr lang="zh-TW" altLang="en-US" sz="1600" dirty="0"/>
              <a:t>漢堡選單：方便使用者快速前往頁面</a:t>
            </a:r>
            <a:endParaRPr lang="en-US" altLang="zh-TW" sz="1600" dirty="0"/>
          </a:p>
          <a:p>
            <a:r>
              <a:rPr lang="zh-TW" altLang="en-US" sz="2000" dirty="0"/>
              <a:t>側邊選單：</a:t>
            </a:r>
            <a:endParaRPr lang="en-US" altLang="zh-TW" sz="2000" dirty="0"/>
          </a:p>
          <a:p>
            <a:pPr marL="361950" lvl="1" indent="0">
              <a:buNone/>
            </a:pPr>
            <a:r>
              <a:rPr lang="zh-TW" altLang="en-US" sz="1600" dirty="0"/>
              <a:t>使用者可以點選想前往的頁面</a:t>
            </a:r>
            <a:endParaRPr lang="en-US" altLang="zh-TW" sz="1600" dirty="0"/>
          </a:p>
          <a:p>
            <a:r>
              <a:rPr lang="zh-TW" altLang="en-US" sz="2000" dirty="0"/>
              <a:t>最新消息：</a:t>
            </a:r>
            <a:endParaRPr lang="en-US" altLang="zh-TW" sz="2000" dirty="0"/>
          </a:p>
          <a:p>
            <a:pPr marL="361950" lvl="1" indent="0">
              <a:buNone/>
            </a:pPr>
            <a:r>
              <a:rPr lang="zh-TW" altLang="en-US" sz="1600" dirty="0"/>
              <a:t>顯示最新資訊</a:t>
            </a:r>
            <a:endParaRPr lang="en-US" altLang="zh-TW" sz="1600" dirty="0"/>
          </a:p>
          <a:p>
            <a:r>
              <a:rPr lang="zh-TW" altLang="en-US" sz="2000" dirty="0"/>
              <a:t>廣告：</a:t>
            </a:r>
            <a:endParaRPr lang="en-US" altLang="zh-TW" sz="2000" dirty="0"/>
          </a:p>
          <a:p>
            <a:pPr marL="361950" lvl="1" indent="0">
              <a:buNone/>
            </a:pPr>
            <a:r>
              <a:rPr lang="zh-TW" altLang="en-US" sz="1600" dirty="0"/>
              <a:t>展示近期熱賣商品</a:t>
            </a:r>
            <a:endParaRPr lang="en-US" altLang="zh-TW" sz="2000" dirty="0"/>
          </a:p>
        </p:txBody>
      </p:sp>
      <p:pic>
        <p:nvPicPr>
          <p:cNvPr id="2" name="圖片 1">
            <a:extLst>
              <a:ext uri="{FF2B5EF4-FFF2-40B4-BE49-F238E27FC236}">
                <a16:creationId xmlns:a16="http://schemas.microsoft.com/office/drawing/2014/main" id="{2B4C4B99-5292-4AD6-9E64-78FFF1EFDB02}"/>
              </a:ext>
            </a:extLst>
          </p:cNvPr>
          <p:cNvPicPr>
            <a:picLocks noChangeAspect="1"/>
          </p:cNvPicPr>
          <p:nvPr/>
        </p:nvPicPr>
        <p:blipFill rotWithShape="1">
          <a:blip r:embed="rId2"/>
          <a:srcRect t="11891" r="1172"/>
          <a:stretch/>
        </p:blipFill>
        <p:spPr>
          <a:xfrm>
            <a:off x="128464" y="1272274"/>
            <a:ext cx="7197906" cy="4939065"/>
          </a:xfrm>
          <a:prstGeom prst="rect">
            <a:avLst/>
          </a:prstGeom>
        </p:spPr>
      </p:pic>
      <p:pic>
        <p:nvPicPr>
          <p:cNvPr id="3" name="圖片 2">
            <a:extLst>
              <a:ext uri="{FF2B5EF4-FFF2-40B4-BE49-F238E27FC236}">
                <a16:creationId xmlns:a16="http://schemas.microsoft.com/office/drawing/2014/main" id="{AF55661B-D736-4E12-AB2B-CD59138701B6}"/>
              </a:ext>
            </a:extLst>
          </p:cNvPr>
          <p:cNvPicPr>
            <a:picLocks noChangeAspect="1"/>
          </p:cNvPicPr>
          <p:nvPr/>
        </p:nvPicPr>
        <p:blipFill rotWithShape="1">
          <a:blip r:embed="rId3"/>
          <a:srcRect l="1654" t="2470"/>
          <a:stretch/>
        </p:blipFill>
        <p:spPr>
          <a:xfrm>
            <a:off x="2998980" y="929116"/>
            <a:ext cx="4319033" cy="2843049"/>
          </a:xfrm>
          <a:prstGeom prst="rect">
            <a:avLst/>
          </a:prstGeom>
        </p:spPr>
      </p:pic>
    </p:spTree>
    <p:extLst>
      <p:ext uri="{BB962C8B-B14F-4D97-AF65-F5344CB8AC3E}">
        <p14:creationId xmlns:p14="http://schemas.microsoft.com/office/powerpoint/2010/main" val="117993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2652</TotalTime>
  <Words>1490</Words>
  <Application>Microsoft Office PowerPoint</Application>
  <PresentationFormat>A4 紙張 (210x297 公釐)</PresentationFormat>
  <Paragraphs>205</Paragraphs>
  <Slides>32</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32</vt:i4>
      </vt:variant>
    </vt:vector>
  </HeadingPairs>
  <TitlesOfParts>
    <vt:vector size="38" baseType="lpstr">
      <vt:lpstr>微軟正黑體</vt:lpstr>
      <vt:lpstr>新細明體</vt:lpstr>
      <vt:lpstr>Arial</vt:lpstr>
      <vt:lpstr>Calibri</vt:lpstr>
      <vt:lpstr>Wingdings</vt:lpstr>
      <vt:lpstr>2020簡報範本_light</vt:lpstr>
      <vt:lpstr>遊戲論壇 GameVerse</vt:lpstr>
      <vt:lpstr>PowerPoint 簡報</vt:lpstr>
      <vt:lpstr>PowerPoint 簡報</vt:lpstr>
      <vt:lpstr>大綱</vt:lpstr>
      <vt:lpstr>動機&amp;目的</vt:lpstr>
      <vt:lpstr>開發技術</vt:lpstr>
      <vt:lpstr>網站架構</vt:lpstr>
      <vt:lpstr>PowerPoint 簡報</vt:lpstr>
      <vt:lpstr>論壇首頁  (Home Page)</vt:lpstr>
      <vt:lpstr>PowerPoint 簡報</vt:lpstr>
      <vt:lpstr>新聞列表  (NewsList) </vt:lpstr>
      <vt:lpstr>新聞內容  (News)</vt:lpstr>
      <vt:lpstr>新聞內容 (News)</vt:lpstr>
      <vt:lpstr>看板列表</vt:lpstr>
      <vt:lpstr>看板首頁</vt:lpstr>
      <vt:lpstr>文章列表</vt:lpstr>
      <vt:lpstr>SignalR 聊天室</vt:lpstr>
      <vt:lpstr>文章頁面</vt:lpstr>
      <vt:lpstr>文章頁面</vt:lpstr>
      <vt:lpstr>文章編輯器</vt:lpstr>
      <vt:lpstr>客服頁面</vt:lpstr>
      <vt:lpstr>商城頁面  (Shopping Mall)</vt:lpstr>
      <vt:lpstr>商城頁面  (Shopping Mall)</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訂單紀錄清單</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98</cp:revision>
  <dcterms:created xsi:type="dcterms:W3CDTF">2021-04-12T00:49:08Z</dcterms:created>
  <dcterms:modified xsi:type="dcterms:W3CDTF">2025-03-31T07:05:50Z</dcterms:modified>
  <cp:category/>
</cp:coreProperties>
</file>